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63" r:id="rId4"/>
    <p:sldId id="258" r:id="rId5"/>
    <p:sldId id="259" r:id="rId6"/>
    <p:sldId id="260" r:id="rId7"/>
    <p:sldId id="261" r:id="rId8"/>
    <p:sldId id="262" r:id="rId9"/>
  </p:sldIdLst>
  <p:sldSz cx="9906000" cy="6858000" type="A4"/>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37" autoAdjust="0"/>
    <p:restoredTop sz="94660"/>
  </p:normalViewPr>
  <p:slideViewPr>
    <p:cSldViewPr>
      <p:cViewPr>
        <p:scale>
          <a:sx n="110" d="100"/>
          <a:sy n="110" d="100"/>
        </p:scale>
        <p:origin x="-966" y="-150"/>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3D4022-F76F-4FF6-B99D-75C5B90D1BCE}" type="datetimeFigureOut">
              <a:rPr lang="it-IT" smtClean="0"/>
              <a:t>09/02/2025</a:t>
            </a:fld>
            <a:endParaRPr lang="it-IT"/>
          </a:p>
        </p:txBody>
      </p:sp>
      <p:sp>
        <p:nvSpPr>
          <p:cNvPr id="4" name="Segnaposto immagine diapositiva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8716D1-4E70-45DE-B784-34569CF89A34}" type="slidenum">
              <a:rPr lang="it-IT" smtClean="0"/>
              <a:t>‹N›</a:t>
            </a:fld>
            <a:endParaRPr lang="it-IT"/>
          </a:p>
        </p:txBody>
      </p:sp>
    </p:spTree>
    <p:extLst>
      <p:ext uri="{BB962C8B-B14F-4D97-AF65-F5344CB8AC3E}">
        <p14:creationId xmlns:p14="http://schemas.microsoft.com/office/powerpoint/2010/main" val="1179104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742950" y="2130426"/>
            <a:ext cx="84201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32C76B2B-6D46-4B02-B7AC-3B4F2BFBAAD1}" type="datetimeFigureOut">
              <a:rPr lang="it-IT" smtClean="0"/>
              <a:t>09/02/2025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CAF4FF-4208-4B99-A650-DF7369928DDE}" type="slidenum">
              <a:rPr lang="it-IT" smtClean="0"/>
              <a:t>‹N›</a:t>
            </a:fld>
            <a:endParaRPr lang="it-IT"/>
          </a:p>
        </p:txBody>
      </p:sp>
    </p:spTree>
    <p:extLst>
      <p:ext uri="{BB962C8B-B14F-4D97-AF65-F5344CB8AC3E}">
        <p14:creationId xmlns:p14="http://schemas.microsoft.com/office/powerpoint/2010/main" val="2537400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2C76B2B-6D46-4B02-B7AC-3B4F2BFBAAD1}" type="datetimeFigureOut">
              <a:rPr lang="it-IT" smtClean="0"/>
              <a:t>09/02/2025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CAF4FF-4208-4B99-A650-DF7369928DDE}" type="slidenum">
              <a:rPr lang="it-IT" smtClean="0"/>
              <a:t>‹N›</a:t>
            </a:fld>
            <a:endParaRPr lang="it-IT"/>
          </a:p>
        </p:txBody>
      </p:sp>
    </p:spTree>
    <p:extLst>
      <p:ext uri="{BB962C8B-B14F-4D97-AF65-F5344CB8AC3E}">
        <p14:creationId xmlns:p14="http://schemas.microsoft.com/office/powerpoint/2010/main" val="15115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82506" y="4406901"/>
            <a:ext cx="84201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32C76B2B-6D46-4B02-B7AC-3B4F2BFBAAD1}" type="datetimeFigureOut">
              <a:rPr lang="it-IT" smtClean="0"/>
              <a:t>09/02/2025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CAF4FF-4208-4B99-A650-DF7369928DDE}" type="slidenum">
              <a:rPr lang="it-IT" smtClean="0"/>
              <a:t>‹N›</a:t>
            </a:fld>
            <a:endParaRPr lang="it-IT"/>
          </a:p>
        </p:txBody>
      </p:sp>
    </p:spTree>
    <p:extLst>
      <p:ext uri="{BB962C8B-B14F-4D97-AF65-F5344CB8AC3E}">
        <p14:creationId xmlns:p14="http://schemas.microsoft.com/office/powerpoint/2010/main" val="3668501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2C76B2B-6D46-4B02-B7AC-3B4F2BFBAAD1}" type="datetimeFigureOut">
              <a:rPr lang="it-IT" smtClean="0"/>
              <a:t>09/02/2025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CAF4FF-4208-4B99-A650-DF7369928DDE}" type="slidenum">
              <a:rPr lang="it-IT" smtClean="0"/>
              <a:t>‹N›</a:t>
            </a:fld>
            <a:endParaRPr lang="it-IT"/>
          </a:p>
        </p:txBody>
      </p:sp>
    </p:spTree>
    <p:extLst>
      <p:ext uri="{BB962C8B-B14F-4D97-AF65-F5344CB8AC3E}">
        <p14:creationId xmlns:p14="http://schemas.microsoft.com/office/powerpoint/2010/main" val="2519858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2C76B2B-6D46-4B02-B7AC-3B4F2BFBAAD1}" type="datetimeFigureOut">
              <a:rPr lang="it-IT" smtClean="0"/>
              <a:t>09/02/2025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0CAF4FF-4208-4B99-A650-DF7369928DDE}" type="slidenum">
              <a:rPr lang="it-IT" smtClean="0"/>
              <a:t>‹N›</a:t>
            </a:fld>
            <a:endParaRPr lang="it-IT"/>
          </a:p>
        </p:txBody>
      </p:sp>
    </p:spTree>
    <p:extLst>
      <p:ext uri="{BB962C8B-B14F-4D97-AF65-F5344CB8AC3E}">
        <p14:creationId xmlns:p14="http://schemas.microsoft.com/office/powerpoint/2010/main" val="956738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32C76B2B-6D46-4B02-B7AC-3B4F2BFBAAD1}" type="datetimeFigureOut">
              <a:rPr lang="it-IT" smtClean="0"/>
              <a:t>09/02/2025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0CAF4FF-4208-4B99-A650-DF7369928DDE}" type="slidenum">
              <a:rPr lang="it-IT" smtClean="0"/>
              <a:t>‹N›</a:t>
            </a:fld>
            <a:endParaRPr lang="it-IT"/>
          </a:p>
        </p:txBody>
      </p:sp>
    </p:spTree>
    <p:extLst>
      <p:ext uri="{BB962C8B-B14F-4D97-AF65-F5344CB8AC3E}">
        <p14:creationId xmlns:p14="http://schemas.microsoft.com/office/powerpoint/2010/main" val="1248214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2C76B2B-6D46-4B02-B7AC-3B4F2BFBAAD1}" type="datetimeFigureOut">
              <a:rPr lang="it-IT" smtClean="0"/>
              <a:t>09/02/2025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0CAF4FF-4208-4B99-A650-DF7369928DDE}" type="slidenum">
              <a:rPr lang="it-IT" smtClean="0"/>
              <a:t>‹N›</a:t>
            </a:fld>
            <a:endParaRPr lang="it-IT"/>
          </a:p>
        </p:txBody>
      </p:sp>
    </p:spTree>
    <p:extLst>
      <p:ext uri="{BB962C8B-B14F-4D97-AF65-F5344CB8AC3E}">
        <p14:creationId xmlns:p14="http://schemas.microsoft.com/office/powerpoint/2010/main" val="2660432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95300" y="273050"/>
            <a:ext cx="3259006"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2C76B2B-6D46-4B02-B7AC-3B4F2BFBAAD1}" type="datetimeFigureOut">
              <a:rPr lang="it-IT" smtClean="0"/>
              <a:t>09/02/2025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CAF4FF-4208-4B99-A650-DF7369928DDE}" type="slidenum">
              <a:rPr lang="it-IT" smtClean="0"/>
              <a:t>‹N›</a:t>
            </a:fld>
            <a:endParaRPr lang="it-IT"/>
          </a:p>
        </p:txBody>
      </p:sp>
    </p:spTree>
    <p:extLst>
      <p:ext uri="{BB962C8B-B14F-4D97-AF65-F5344CB8AC3E}">
        <p14:creationId xmlns:p14="http://schemas.microsoft.com/office/powerpoint/2010/main" val="1123361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941645" y="4800600"/>
            <a:ext cx="59436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2C76B2B-6D46-4B02-B7AC-3B4F2BFBAAD1}" type="datetimeFigureOut">
              <a:rPr lang="it-IT" smtClean="0"/>
              <a:t>09/02/2025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CAF4FF-4208-4B99-A650-DF7369928DDE}" type="slidenum">
              <a:rPr lang="it-IT" smtClean="0"/>
              <a:t>‹N›</a:t>
            </a:fld>
            <a:endParaRPr lang="it-IT"/>
          </a:p>
        </p:txBody>
      </p:sp>
    </p:spTree>
    <p:extLst>
      <p:ext uri="{BB962C8B-B14F-4D97-AF65-F5344CB8AC3E}">
        <p14:creationId xmlns:p14="http://schemas.microsoft.com/office/powerpoint/2010/main" val="2416714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2C76B2B-6D46-4B02-B7AC-3B4F2BFBAAD1}" type="datetimeFigureOut">
              <a:rPr lang="it-IT" smtClean="0"/>
              <a:t>09/02/2025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CAF4FF-4208-4B99-A650-DF7369928DDE}" type="slidenum">
              <a:rPr lang="it-IT" smtClean="0"/>
              <a:t>‹N›</a:t>
            </a:fld>
            <a:endParaRPr lang="it-IT"/>
          </a:p>
        </p:txBody>
      </p:sp>
    </p:spTree>
    <p:extLst>
      <p:ext uri="{BB962C8B-B14F-4D97-AF65-F5344CB8AC3E}">
        <p14:creationId xmlns:p14="http://schemas.microsoft.com/office/powerpoint/2010/main" val="2446735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181850" y="274639"/>
            <a:ext cx="222885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95300" y="274639"/>
            <a:ext cx="652145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2C76B2B-6D46-4B02-B7AC-3B4F2BFBAAD1}" type="datetimeFigureOut">
              <a:rPr lang="it-IT" smtClean="0"/>
              <a:t>09/02/2025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CAF4FF-4208-4B99-A650-DF7369928DDE}" type="slidenum">
              <a:rPr lang="it-IT" smtClean="0"/>
              <a:t>‹N›</a:t>
            </a:fld>
            <a:endParaRPr lang="it-IT"/>
          </a:p>
        </p:txBody>
      </p:sp>
    </p:spTree>
    <p:extLst>
      <p:ext uri="{BB962C8B-B14F-4D97-AF65-F5344CB8AC3E}">
        <p14:creationId xmlns:p14="http://schemas.microsoft.com/office/powerpoint/2010/main" val="530034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C76B2B-6D46-4B02-B7AC-3B4F2BFBAAD1}" type="datetimeFigureOut">
              <a:rPr lang="it-IT" smtClean="0"/>
              <a:t>09/02/2025</a:t>
            </a:fld>
            <a:endParaRPr lang="it-IT"/>
          </a:p>
        </p:txBody>
      </p:sp>
      <p:sp>
        <p:nvSpPr>
          <p:cNvPr id="5" name="Segnaposto piè di pagina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CAF4FF-4208-4B99-A650-DF7369928DDE}" type="slidenum">
              <a:rPr lang="it-IT" smtClean="0"/>
              <a:t>‹N›</a:t>
            </a:fld>
            <a:endParaRPr lang="it-IT"/>
          </a:p>
        </p:txBody>
      </p:sp>
    </p:spTree>
    <p:extLst>
      <p:ext uri="{BB962C8B-B14F-4D97-AF65-F5344CB8AC3E}">
        <p14:creationId xmlns:p14="http://schemas.microsoft.com/office/powerpoint/2010/main" val="19809677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4.jpeg"/><Relationship Id="rId5" Type="http://schemas.microsoft.com/office/2007/relationships/hdphoto" Target="../media/hdphoto3.wdp"/><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8.jpeg"/><Relationship Id="rId7" Type="http://schemas.openxmlformats.org/officeDocument/2006/relationships/image" Target="../media/image10.jpeg"/><Relationship Id="rId2" Type="http://schemas.openxmlformats.org/officeDocument/2006/relationships/image" Target="../media/image7.jp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9.jpeg"/><Relationship Id="rId4" Type="http://schemas.microsoft.com/office/2007/relationships/hdphoto" Target="../media/hdphoto6.wdp"/></Relationships>
</file>

<file path=ppt/slides/_rels/slide5.xml.rels><?xml version="1.0" encoding="UTF-8" standalone="yes"?>
<Relationships xmlns="http://schemas.openxmlformats.org/package/2006/relationships"><Relationship Id="rId3" Type="http://schemas.microsoft.com/office/2007/relationships/hdphoto" Target="../media/hdphoto9.wdp"/><Relationship Id="rId7" Type="http://schemas.microsoft.com/office/2007/relationships/hdphoto" Target="../media/hdphoto11.wdp"/><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3.jpeg"/><Relationship Id="rId5" Type="http://schemas.microsoft.com/office/2007/relationships/hdphoto" Target="../media/hdphoto10.wdp"/><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14.jpeg"/><Relationship Id="rId1" Type="http://schemas.openxmlformats.org/officeDocument/2006/relationships/slideLayout" Target="../slideLayouts/slideLayout7.xml"/><Relationship Id="rId6" Type="http://schemas.microsoft.com/office/2007/relationships/hdphoto" Target="../media/hdphoto13.wdp"/><Relationship Id="rId5" Type="http://schemas.openxmlformats.org/officeDocument/2006/relationships/image" Target="../media/image16.jpeg"/><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microsoft.com/office/2007/relationships/hdphoto" Target="../media/hdphoto14.wdp"/><Relationship Id="rId7" Type="http://schemas.microsoft.com/office/2007/relationships/hdphoto" Target="../media/hdphoto16.wdp"/><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19.jpeg"/><Relationship Id="rId5" Type="http://schemas.microsoft.com/office/2007/relationships/hdphoto" Target="../media/hdphoto15.wdp"/><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2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0" y="0"/>
            <a:ext cx="9906000" cy="369332"/>
          </a:xfrm>
          <a:prstGeom prst="rect">
            <a:avLst/>
          </a:prstGeom>
          <a:solidFill>
            <a:schemeClr val="accent1">
              <a:lumMod val="20000"/>
              <a:lumOff val="80000"/>
            </a:schemeClr>
          </a:solidFill>
        </p:spPr>
        <p:txBody>
          <a:bodyPr wrap="square" rtlCol="0">
            <a:spAutoFit/>
          </a:bodyPr>
          <a:lstStyle/>
          <a:p>
            <a:r>
              <a:rPr lang="it-IT" dirty="0" smtClean="0">
                <a:latin typeface="Times New Roman" pitchFamily="18" charset="0"/>
                <a:cs typeface="Times New Roman" pitchFamily="18" charset="0"/>
              </a:rPr>
              <a:t>Indagine astronomica-biblica, di </a:t>
            </a:r>
            <a:r>
              <a:rPr lang="it-IT" i="1" u="sng" dirty="0" smtClean="0">
                <a:latin typeface="Times New Roman" pitchFamily="18" charset="0"/>
                <a:cs typeface="Times New Roman" pitchFamily="18" charset="0"/>
              </a:rPr>
              <a:t>possibili</a:t>
            </a:r>
            <a:r>
              <a:rPr lang="it-IT" dirty="0" smtClean="0">
                <a:latin typeface="Times New Roman" pitchFamily="18" charset="0"/>
                <a:cs typeface="Times New Roman" pitchFamily="18" charset="0"/>
              </a:rPr>
              <a:t> eventi astrali, come indici associabili alla vera nascita di Gesù.</a:t>
            </a:r>
            <a:endParaRPr lang="it-IT" dirty="0">
              <a:latin typeface="Times New Roman" pitchFamily="18" charset="0"/>
              <a:cs typeface="Times New Roman" pitchFamily="18" charset="0"/>
            </a:endParaRPr>
          </a:p>
        </p:txBody>
      </p:sp>
      <p:pic>
        <p:nvPicPr>
          <p:cNvPr id="3" name="Immagine 2"/>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0" y="371953"/>
            <a:ext cx="9906000" cy="5848394"/>
          </a:xfrm>
          <a:prstGeom prst="rect">
            <a:avLst/>
          </a:prstGeom>
        </p:spPr>
      </p:pic>
      <p:sp>
        <p:nvSpPr>
          <p:cNvPr id="4" name="Rettangolo 3"/>
          <p:cNvSpPr/>
          <p:nvPr/>
        </p:nvSpPr>
        <p:spPr>
          <a:xfrm>
            <a:off x="5457056" y="836712"/>
            <a:ext cx="936104" cy="936104"/>
          </a:xfrm>
          <a:prstGeom prst="rect">
            <a:avLst/>
          </a:prstGeom>
          <a:noFill/>
          <a:ln w="190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Rettangolo 4"/>
          <p:cNvSpPr/>
          <p:nvPr/>
        </p:nvSpPr>
        <p:spPr>
          <a:xfrm>
            <a:off x="2720752" y="4424606"/>
            <a:ext cx="792088" cy="228530"/>
          </a:xfrm>
          <a:prstGeom prst="rect">
            <a:avLst/>
          </a:prstGeom>
          <a:noFill/>
          <a:ln w="63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p:cNvSpPr/>
          <p:nvPr/>
        </p:nvSpPr>
        <p:spPr>
          <a:xfrm>
            <a:off x="704528" y="3067620"/>
            <a:ext cx="288032" cy="228530"/>
          </a:xfrm>
          <a:prstGeom prst="rect">
            <a:avLst/>
          </a:prstGeom>
          <a:noFill/>
          <a:ln w="63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CasellaDiTesto 6"/>
          <p:cNvSpPr txBox="1"/>
          <p:nvPr/>
        </p:nvSpPr>
        <p:spPr>
          <a:xfrm>
            <a:off x="7689304" y="1764591"/>
            <a:ext cx="2216696" cy="1631216"/>
          </a:xfrm>
          <a:prstGeom prst="rect">
            <a:avLst/>
          </a:prstGeom>
          <a:noFill/>
        </p:spPr>
        <p:txBody>
          <a:bodyPr wrap="square" rtlCol="0">
            <a:spAutoFit/>
          </a:bodyPr>
          <a:lstStyle/>
          <a:p>
            <a:pPr algn="just"/>
            <a:r>
              <a:rPr lang="it-IT" sz="1000" dirty="0" smtClean="0">
                <a:solidFill>
                  <a:schemeClr val="bg1"/>
                </a:solidFill>
                <a:latin typeface="Times New Roman" pitchFamily="18" charset="0"/>
                <a:cs typeface="Times New Roman" pitchFamily="18" charset="0"/>
              </a:rPr>
              <a:t>Probabile congiunzione di interesse astrologico, che gli astronomi del paese </a:t>
            </a:r>
            <a:r>
              <a:rPr lang="it-IT" sz="1000" dirty="0">
                <a:solidFill>
                  <a:schemeClr val="bg1"/>
                </a:solidFill>
                <a:latin typeface="Times New Roman" pitchFamily="18" charset="0"/>
                <a:cs typeface="Times New Roman" pitchFamily="18" charset="0"/>
              </a:rPr>
              <a:t>dei Magi, un antico popolo iranico stanziato in gran parte dell’odierno Iran centrale e occidentale, a sud del mar </a:t>
            </a:r>
            <a:r>
              <a:rPr lang="it-IT" sz="1000" dirty="0" smtClean="0">
                <a:solidFill>
                  <a:schemeClr val="bg1"/>
                </a:solidFill>
                <a:latin typeface="Times New Roman" pitchFamily="18" charset="0"/>
                <a:cs typeface="Times New Roman" pitchFamily="18" charset="0"/>
              </a:rPr>
              <a:t>Caspio, in località Saveh, in Iran, videro con molto interesse. Non è da escludere che questo, sia fra i </a:t>
            </a:r>
            <a:r>
              <a:rPr lang="it-IT" sz="1000" u="sng" dirty="0" smtClean="0">
                <a:solidFill>
                  <a:schemeClr val="bg1"/>
                </a:solidFill>
                <a:latin typeface="Times New Roman" pitchFamily="18" charset="0"/>
                <a:cs typeface="Times New Roman" pitchFamily="18" charset="0"/>
              </a:rPr>
              <a:t>vari</a:t>
            </a:r>
            <a:r>
              <a:rPr lang="it-IT" sz="1000" dirty="0" smtClean="0">
                <a:solidFill>
                  <a:schemeClr val="bg1"/>
                </a:solidFill>
                <a:latin typeface="Times New Roman" pitchFamily="18" charset="0"/>
                <a:cs typeface="Times New Roman" pitchFamily="18" charset="0"/>
              </a:rPr>
              <a:t> segni nel cielo, che essi riferirono ad Erode, una volta arrivati a Gerusalemme.</a:t>
            </a:r>
            <a:endParaRPr lang="it-IT" sz="1000" dirty="0">
              <a:solidFill>
                <a:schemeClr val="bg1"/>
              </a:solidFill>
              <a:latin typeface="Times New Roman" pitchFamily="18" charset="0"/>
              <a:cs typeface="Times New Roman" pitchFamily="18" charset="0"/>
            </a:endParaRPr>
          </a:p>
        </p:txBody>
      </p:sp>
      <p:sp>
        <p:nvSpPr>
          <p:cNvPr id="8" name="CasellaDiTesto 7"/>
          <p:cNvSpPr txBox="1"/>
          <p:nvPr/>
        </p:nvSpPr>
        <p:spPr>
          <a:xfrm>
            <a:off x="2144688" y="1268760"/>
            <a:ext cx="3312368" cy="1169551"/>
          </a:xfrm>
          <a:prstGeom prst="rect">
            <a:avLst/>
          </a:prstGeom>
          <a:noFill/>
        </p:spPr>
        <p:txBody>
          <a:bodyPr wrap="square" rtlCol="0">
            <a:spAutoFit/>
          </a:bodyPr>
          <a:lstStyle/>
          <a:p>
            <a:pPr algn="just"/>
            <a:r>
              <a:rPr lang="it-IT" sz="1000" dirty="0" smtClean="0">
                <a:solidFill>
                  <a:schemeClr val="bg1"/>
                </a:solidFill>
                <a:latin typeface="Times New Roman" pitchFamily="18" charset="0"/>
                <a:cs typeface="Times New Roman" pitchFamily="18" charset="0"/>
              </a:rPr>
              <a:t>La cometa Biela, osservabile </a:t>
            </a:r>
            <a:r>
              <a:rPr lang="it-IT" sz="1000" b="1" u="sng" dirty="0" smtClean="0">
                <a:solidFill>
                  <a:schemeClr val="bg1"/>
                </a:solidFill>
                <a:latin typeface="Times New Roman" pitchFamily="18" charset="0"/>
                <a:cs typeface="Times New Roman" pitchFamily="18" charset="0"/>
              </a:rPr>
              <a:t>in congiunzione alla Luna, e a Giove nel Cancro</a:t>
            </a:r>
            <a:r>
              <a:rPr lang="it-IT" sz="1000" dirty="0" smtClean="0">
                <a:solidFill>
                  <a:schemeClr val="bg1"/>
                </a:solidFill>
                <a:latin typeface="Times New Roman" pitchFamily="18" charset="0"/>
                <a:cs typeface="Times New Roman" pitchFamily="18" charset="0"/>
              </a:rPr>
              <a:t>, come fenomeno astrale, non è certamente  comune. Questa possibile osservazione, coincide a poco più di 2 anni, prima della strage degli innocenti, che fu comandata da Erode basandosi su informazioni avute dagli astrologi del paese dei Magi. Gli astrologi, cominciarono ad allertarsi, probabilmente, con questa osservazione.</a:t>
            </a:r>
            <a:endParaRPr lang="it-IT" sz="1000" dirty="0">
              <a:solidFill>
                <a:schemeClr val="bg1"/>
              </a:solidFill>
              <a:latin typeface="Times New Roman" pitchFamily="18" charset="0"/>
              <a:cs typeface="Times New Roman" pitchFamily="18" charset="0"/>
            </a:endParaRPr>
          </a:p>
        </p:txBody>
      </p:sp>
      <p:sp>
        <p:nvSpPr>
          <p:cNvPr id="9" name="CasellaDiTesto 8"/>
          <p:cNvSpPr txBox="1"/>
          <p:nvPr/>
        </p:nvSpPr>
        <p:spPr>
          <a:xfrm>
            <a:off x="-56456" y="6165304"/>
            <a:ext cx="9962456" cy="707886"/>
          </a:xfrm>
          <a:prstGeom prst="rect">
            <a:avLst/>
          </a:prstGeom>
          <a:noFill/>
        </p:spPr>
        <p:txBody>
          <a:bodyPr wrap="square" rtlCol="0">
            <a:spAutoFit/>
          </a:bodyPr>
          <a:lstStyle/>
          <a:p>
            <a:pPr algn="just"/>
            <a:r>
              <a:rPr lang="it-IT" sz="1000" dirty="0" smtClean="0">
                <a:latin typeface="Times New Roman" pitchFamily="18" charset="0"/>
                <a:cs typeface="Times New Roman" pitchFamily="18" charset="0"/>
              </a:rPr>
              <a:t>Gli astronomi e astrologi del paese dei Magi, evidentemente conoscevano (tramite i detti di Daniele), la profezia delle settanta settimane di anni. Sapevano quindi, che era </a:t>
            </a:r>
            <a:r>
              <a:rPr lang="it-IT" sz="1000" u="sng" dirty="0" smtClean="0">
                <a:latin typeface="Times New Roman" pitchFamily="18" charset="0"/>
                <a:cs typeface="Times New Roman" pitchFamily="18" charset="0"/>
              </a:rPr>
              <a:t>vicino</a:t>
            </a:r>
            <a:r>
              <a:rPr lang="it-IT" sz="1000" dirty="0" smtClean="0">
                <a:latin typeface="Times New Roman" pitchFamily="18" charset="0"/>
                <a:cs typeface="Times New Roman" pitchFamily="18" charset="0"/>
              </a:rPr>
              <a:t> il tempo nel quale il promesso messia di Giuda doveva nascere. La «stella» riferita dagli astrologi [del </a:t>
            </a:r>
            <a:r>
              <a:rPr lang="it-IT" sz="1000" u="sng" dirty="0" smtClean="0">
                <a:latin typeface="Times New Roman" pitchFamily="18" charset="0"/>
                <a:cs typeface="Times New Roman" pitchFamily="18" charset="0"/>
              </a:rPr>
              <a:t>paese</a:t>
            </a:r>
            <a:r>
              <a:rPr lang="it-IT" sz="1000" dirty="0" smtClean="0">
                <a:latin typeface="Times New Roman" pitchFamily="18" charset="0"/>
                <a:cs typeface="Times New Roman" pitchFamily="18" charset="0"/>
              </a:rPr>
              <a:t> dei Magi] in Matteo 2: 1-2, è da riferirsi </a:t>
            </a:r>
            <a:r>
              <a:rPr lang="it-IT" sz="1000" u="sng" dirty="0" smtClean="0">
                <a:solidFill>
                  <a:schemeClr val="accent2">
                    <a:lumMod val="75000"/>
                  </a:schemeClr>
                </a:solidFill>
                <a:latin typeface="Times New Roman" pitchFamily="18" charset="0"/>
                <a:cs typeface="Times New Roman" pitchFamily="18" charset="0"/>
              </a:rPr>
              <a:t>a una serie di avvistamenti astronomici eccezionali</a:t>
            </a:r>
            <a:r>
              <a:rPr lang="it-IT" sz="1000" dirty="0" smtClean="0">
                <a:latin typeface="Times New Roman" pitchFamily="18" charset="0"/>
                <a:cs typeface="Times New Roman" pitchFamily="18" charset="0"/>
              </a:rPr>
              <a:t>, i quali, nella loro sequenza di evento, furono, per gli astrologi, come una </a:t>
            </a:r>
            <a:r>
              <a:rPr lang="it-IT" sz="1000" b="1" dirty="0" smtClean="0">
                <a:latin typeface="Times New Roman" pitchFamily="18" charset="0"/>
                <a:cs typeface="Times New Roman" pitchFamily="18" charset="0"/>
              </a:rPr>
              <a:t>stella</a:t>
            </a:r>
            <a:r>
              <a:rPr lang="it-IT" sz="1000" dirty="0" smtClean="0">
                <a:latin typeface="Times New Roman" pitchFamily="18" charset="0"/>
                <a:cs typeface="Times New Roman" pitchFamily="18" charset="0"/>
              </a:rPr>
              <a:t> [o riferimento astrale] che li guidasse, </a:t>
            </a:r>
            <a:r>
              <a:rPr lang="it-IT" sz="1000" u="sng" dirty="0" smtClean="0">
                <a:latin typeface="Times New Roman" pitchFamily="18" charset="0"/>
                <a:cs typeface="Times New Roman" pitchFamily="18" charset="0"/>
              </a:rPr>
              <a:t>nel </a:t>
            </a:r>
            <a:r>
              <a:rPr lang="it-IT" sz="1000" i="1" u="sng" dirty="0" smtClean="0">
                <a:latin typeface="Times New Roman" pitchFamily="18" charset="0"/>
                <a:cs typeface="Times New Roman" pitchFamily="18" charset="0"/>
              </a:rPr>
              <a:t>momento</a:t>
            </a:r>
            <a:r>
              <a:rPr lang="it-IT" sz="1000" u="sng" dirty="0" smtClean="0">
                <a:latin typeface="Times New Roman" pitchFamily="18" charset="0"/>
                <a:cs typeface="Times New Roman" pitchFamily="18" charset="0"/>
              </a:rPr>
              <a:t> giusto</a:t>
            </a:r>
            <a:r>
              <a:rPr lang="it-IT" sz="1000" dirty="0" smtClean="0">
                <a:latin typeface="Times New Roman" pitchFamily="18" charset="0"/>
                <a:cs typeface="Times New Roman" pitchFamily="18" charset="0"/>
              </a:rPr>
              <a:t>, a Gerusalemme; poiché già sapevano che </a:t>
            </a:r>
            <a:r>
              <a:rPr lang="it-IT" sz="1000" u="sng" dirty="0" smtClean="0">
                <a:latin typeface="Times New Roman" pitchFamily="18" charset="0"/>
                <a:cs typeface="Times New Roman" pitchFamily="18" charset="0"/>
              </a:rPr>
              <a:t>comunque</a:t>
            </a:r>
            <a:r>
              <a:rPr lang="it-IT" sz="1000" dirty="0" smtClean="0">
                <a:latin typeface="Times New Roman" pitchFamily="18" charset="0"/>
                <a:cs typeface="Times New Roman" pitchFamily="18" charset="0"/>
              </a:rPr>
              <a:t> dovevano andare in Giudea. Quando arrivarono a Gerusalemme sul finire del 2bc, interrogati da Erode, è ragionevole ritenere che cominciarono narrandogli </a:t>
            </a:r>
            <a:r>
              <a:rPr lang="it-IT" sz="1000" u="sng" dirty="0" smtClean="0">
                <a:latin typeface="Times New Roman" pitchFamily="18" charset="0"/>
                <a:cs typeface="Times New Roman" pitchFamily="18" charset="0"/>
              </a:rPr>
              <a:t>questi strani eventi osservati</a:t>
            </a:r>
            <a:r>
              <a:rPr lang="it-IT" sz="1000" dirty="0" smtClean="0">
                <a:latin typeface="Times New Roman" pitchFamily="18" charset="0"/>
                <a:cs typeface="Times New Roman" pitchFamily="18" charset="0"/>
              </a:rPr>
              <a:t>.</a:t>
            </a:r>
            <a:endParaRPr lang="it-IT" sz="1000" dirty="0">
              <a:latin typeface="Times New Roman" pitchFamily="18" charset="0"/>
              <a:cs typeface="Times New Roman" pitchFamily="18" charset="0"/>
            </a:endParaRPr>
          </a:p>
        </p:txBody>
      </p:sp>
    </p:spTree>
    <p:extLst>
      <p:ext uri="{BB962C8B-B14F-4D97-AF65-F5344CB8AC3E}">
        <p14:creationId xmlns:p14="http://schemas.microsoft.com/office/powerpoint/2010/main" val="21950593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12240"/>
            <a:ext cx="9906000" cy="5673488"/>
          </a:xfrm>
          <a:prstGeom prst="rect">
            <a:avLst/>
          </a:prstGeom>
        </p:spPr>
      </p:pic>
      <p:sp>
        <p:nvSpPr>
          <p:cNvPr id="3" name="Ovale 2"/>
          <p:cNvSpPr/>
          <p:nvPr/>
        </p:nvSpPr>
        <p:spPr>
          <a:xfrm>
            <a:off x="5889104" y="602432"/>
            <a:ext cx="792088" cy="504056"/>
          </a:xfrm>
          <a:prstGeom prst="ellipse">
            <a:avLst/>
          </a:prstGeom>
          <a:noFill/>
          <a:ln w="952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Ovale 3"/>
          <p:cNvSpPr/>
          <p:nvPr/>
        </p:nvSpPr>
        <p:spPr>
          <a:xfrm>
            <a:off x="5097016" y="2708920"/>
            <a:ext cx="792088" cy="504056"/>
          </a:xfrm>
          <a:prstGeom prst="ellipse">
            <a:avLst/>
          </a:prstGeom>
          <a:noFill/>
          <a:ln w="952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p:cNvSpPr txBox="1"/>
          <p:nvPr/>
        </p:nvSpPr>
        <p:spPr>
          <a:xfrm>
            <a:off x="-15552" y="3742000"/>
            <a:ext cx="4104456" cy="1938992"/>
          </a:xfrm>
          <a:prstGeom prst="rect">
            <a:avLst/>
          </a:prstGeom>
          <a:noFill/>
        </p:spPr>
        <p:txBody>
          <a:bodyPr wrap="square" rtlCol="0">
            <a:spAutoFit/>
          </a:bodyPr>
          <a:lstStyle/>
          <a:p>
            <a:pPr algn="just"/>
            <a:r>
              <a:rPr lang="it-IT" sz="1000" dirty="0" smtClean="0">
                <a:solidFill>
                  <a:schemeClr val="bg1"/>
                </a:solidFill>
                <a:latin typeface="Times New Roman" pitchFamily="18" charset="0"/>
                <a:cs typeface="Times New Roman" pitchFamily="18" charset="0"/>
              </a:rPr>
              <a:t>Dal 14 settembre del 4bc, mentre Giove restava quasi stazionario nel Granchio, la Cometa Biela scendeva lungo l’eclittica, verso il Leone. Questo è un senso nel quale gli astrologi dicevano che la «stella» andava davanti a loro. Matteo 2:2,9 riferisce della «comparsa» di una stella. Non è da escludere che potesse perciò riferirsi anche a delle comete, che compaiono e spariscono in un breve tempo. Quasi certamente, gli astrologi riferirono a Erode ‘Queste’ «stelle», o segnali, comparsi in modo tale che, almeno astrologicamente [per loro], erano certamente interessanti per comprendere il </a:t>
            </a:r>
            <a:r>
              <a:rPr lang="it-IT" sz="1000" u="sng" dirty="0" smtClean="0">
                <a:solidFill>
                  <a:schemeClr val="bg1"/>
                </a:solidFill>
                <a:latin typeface="Times New Roman" pitchFamily="18" charset="0"/>
                <a:cs typeface="Times New Roman" pitchFamily="18" charset="0"/>
              </a:rPr>
              <a:t>motivo del preciso momento della loro apparizione</a:t>
            </a:r>
            <a:r>
              <a:rPr lang="it-IT" sz="1000" dirty="0" smtClean="0">
                <a:solidFill>
                  <a:schemeClr val="bg1"/>
                </a:solidFill>
                <a:latin typeface="Times New Roman" pitchFamily="18" charset="0"/>
                <a:cs typeface="Times New Roman" pitchFamily="18" charset="0"/>
              </a:rPr>
              <a:t>, specialmente se erano in congiunzione con Giove. Questa particolare «stella» in 15 giorni, pareva scendere proprio verso Regolo, fino a trovandosi, il giorno 29 settembre, nella particolare formazione </a:t>
            </a:r>
            <a:r>
              <a:rPr lang="it-IT" sz="1000" b="1" dirty="0" smtClean="0">
                <a:solidFill>
                  <a:schemeClr val="bg1"/>
                </a:solidFill>
                <a:latin typeface="Times New Roman" pitchFamily="18" charset="0"/>
                <a:cs typeface="Times New Roman" pitchFamily="18" charset="0"/>
              </a:rPr>
              <a:t>Ka-Bar</a:t>
            </a:r>
            <a:r>
              <a:rPr lang="it-IT" sz="1000" dirty="0" smtClean="0">
                <a:solidFill>
                  <a:schemeClr val="bg1"/>
                </a:solidFill>
                <a:latin typeface="Times New Roman" pitchFamily="18" charset="0"/>
                <a:cs typeface="Times New Roman" pitchFamily="18" charset="0"/>
              </a:rPr>
              <a:t> di 2 gradi con Regolo rispetto a 31Leo.</a:t>
            </a:r>
            <a:endParaRPr lang="it-IT" sz="1000" dirty="0">
              <a:solidFill>
                <a:schemeClr val="bg1"/>
              </a:solidFill>
              <a:latin typeface="Times New Roman" pitchFamily="18" charset="0"/>
              <a:cs typeface="Times New Roman" pitchFamily="18" charset="0"/>
            </a:endParaRPr>
          </a:p>
        </p:txBody>
      </p:sp>
      <p:pic>
        <p:nvPicPr>
          <p:cNvPr id="6" name="Immagine 5"/>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3650" y="1127564"/>
            <a:ext cx="3355173" cy="1869388"/>
          </a:xfrm>
          <a:prstGeom prst="rect">
            <a:avLst/>
          </a:prstGeom>
          <a:ln>
            <a:solidFill>
              <a:srgbClr val="FFFF00"/>
            </a:solidFill>
          </a:ln>
        </p:spPr>
      </p:pic>
      <p:cxnSp>
        <p:nvCxnSpPr>
          <p:cNvPr id="8" name="Connettore 2 7"/>
          <p:cNvCxnSpPr/>
          <p:nvPr/>
        </p:nvCxnSpPr>
        <p:spPr>
          <a:xfrm>
            <a:off x="3368824" y="2062258"/>
            <a:ext cx="2178242" cy="862686"/>
          </a:xfrm>
          <a:prstGeom prst="straightConnector1">
            <a:avLst/>
          </a:prstGeom>
          <a:ln w="127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9" name="CasellaDiTesto 8"/>
          <p:cNvSpPr txBox="1"/>
          <p:nvPr/>
        </p:nvSpPr>
        <p:spPr>
          <a:xfrm>
            <a:off x="-72008" y="5589240"/>
            <a:ext cx="9978008" cy="1323439"/>
          </a:xfrm>
          <a:prstGeom prst="rect">
            <a:avLst/>
          </a:prstGeom>
          <a:noFill/>
        </p:spPr>
        <p:txBody>
          <a:bodyPr wrap="square" rtlCol="0">
            <a:spAutoFit/>
          </a:bodyPr>
          <a:lstStyle/>
          <a:p>
            <a:pPr algn="just"/>
            <a:r>
              <a:rPr lang="it-IT" sz="1000" dirty="0" smtClean="0">
                <a:latin typeface="Times New Roman" pitchFamily="18" charset="0"/>
                <a:cs typeface="Times New Roman" pitchFamily="18" charset="0"/>
              </a:rPr>
              <a:t>La formazione astrale fra tre corpi celesti, detta: «</a:t>
            </a:r>
            <a:r>
              <a:rPr lang="it-IT" sz="1000" b="1" dirty="0" smtClean="0">
                <a:solidFill>
                  <a:srgbClr val="0070C0"/>
                </a:solidFill>
                <a:latin typeface="Times New Roman" pitchFamily="18" charset="0"/>
                <a:cs typeface="Times New Roman" pitchFamily="18" charset="0"/>
              </a:rPr>
              <a:t>ka-ba</a:t>
            </a:r>
            <a:r>
              <a:rPr lang="it-IT" sz="1000" dirty="0" smtClean="0">
                <a:latin typeface="Times New Roman" pitchFamily="18" charset="0"/>
                <a:cs typeface="Times New Roman" pitchFamily="18" charset="0"/>
              </a:rPr>
              <a:t>r», è ampiamente descritta nel libro. «La ragione della bibbia». Nella foto sopra, ho inserito un ingrandimento di suddetta speciale circostanza astronomica, per evidenziarne la eccezionalità legata a una precisa informazione che, evidentemente, Erode ricevette da parte degli astrologi che egli convocò di proposito, per farsi dire quando doveva nascere il «Re» che pensava poi di poter sopprimere. Poiché gli astrologi arrivarono a Gerusalemme qualche tempo ‘dopo’, la nascita di Gesù, </a:t>
            </a:r>
            <a:r>
              <a:rPr lang="it-IT" sz="1000" dirty="0">
                <a:latin typeface="Times New Roman" pitchFamily="18" charset="0"/>
                <a:cs typeface="Times New Roman" pitchFamily="18" charset="0"/>
              </a:rPr>
              <a:t>(Matteo 2:1) ...</a:t>
            </a:r>
            <a:r>
              <a:rPr lang="it-IT" sz="1000" i="1" dirty="0">
                <a:solidFill>
                  <a:srgbClr val="0070C0"/>
                </a:solidFill>
                <a:latin typeface="Times New Roman" pitchFamily="18" charset="0"/>
                <a:cs typeface="Times New Roman" pitchFamily="18" charset="0"/>
              </a:rPr>
              <a:t>Dopo la nascita di Gesù a Betlemme di Giudea ai giorni del re Erode</a:t>
            </a:r>
            <a:r>
              <a:rPr lang="it-IT" sz="1000" i="1" dirty="0" smtClean="0">
                <a:solidFill>
                  <a:srgbClr val="0070C0"/>
                </a:solidFill>
                <a:latin typeface="Times New Roman" pitchFamily="18" charset="0"/>
                <a:cs typeface="Times New Roman" pitchFamily="18" charset="0"/>
              </a:rPr>
              <a:t>,... </a:t>
            </a:r>
            <a:r>
              <a:rPr lang="it-IT" sz="1000" dirty="0" smtClean="0">
                <a:latin typeface="Times New Roman" pitchFamily="18" charset="0"/>
                <a:cs typeface="Times New Roman" pitchFamily="18" charset="0"/>
              </a:rPr>
              <a:t> è evidente che Gesù non poteva essere nato in </a:t>
            </a:r>
            <a:r>
              <a:rPr lang="it-IT" sz="1000" b="1" dirty="0" smtClean="0">
                <a:latin typeface="Times New Roman" pitchFamily="18" charset="0"/>
                <a:cs typeface="Times New Roman" pitchFamily="18" charset="0"/>
              </a:rPr>
              <a:t>settembre</a:t>
            </a:r>
            <a:r>
              <a:rPr lang="it-IT" sz="1000" dirty="0" smtClean="0">
                <a:latin typeface="Times New Roman" pitchFamily="18" charset="0"/>
                <a:cs typeface="Times New Roman" pitchFamily="18" charset="0"/>
              </a:rPr>
              <a:t> e nel </a:t>
            </a:r>
            <a:r>
              <a:rPr lang="it-IT" sz="1000" b="1" dirty="0" smtClean="0">
                <a:latin typeface="Times New Roman" pitchFamily="18" charset="0"/>
                <a:cs typeface="Times New Roman" pitchFamily="18" charset="0"/>
              </a:rPr>
              <a:t>4</a:t>
            </a:r>
            <a:r>
              <a:rPr lang="it-IT" sz="1000" dirty="0" smtClean="0">
                <a:latin typeface="Times New Roman" pitchFamily="18" charset="0"/>
                <a:cs typeface="Times New Roman" pitchFamily="18" charset="0"/>
              </a:rPr>
              <a:t>bc… poiché gli astrologi erano ancora nella attuale Iran. Dal 29 settembre del 4bc al settembre del 2bc, già sarebbero i </a:t>
            </a:r>
            <a:r>
              <a:rPr lang="it-IT" sz="1000" i="1" u="sng" dirty="0" smtClean="0">
                <a:latin typeface="Times New Roman" pitchFamily="18" charset="0"/>
                <a:cs typeface="Times New Roman" pitchFamily="18" charset="0"/>
              </a:rPr>
              <a:t>quasi</a:t>
            </a:r>
            <a:r>
              <a:rPr lang="it-IT" sz="1000" dirty="0" smtClean="0">
                <a:latin typeface="Times New Roman" pitchFamily="18" charset="0"/>
                <a:cs typeface="Times New Roman" pitchFamily="18" charset="0"/>
              </a:rPr>
              <a:t> </a:t>
            </a:r>
            <a:r>
              <a:rPr lang="it-IT" sz="1000" dirty="0">
                <a:latin typeface="Times New Roman" pitchFamily="18" charset="0"/>
                <a:cs typeface="Times New Roman" pitchFamily="18" charset="0"/>
              </a:rPr>
              <a:t>i</a:t>
            </a:r>
            <a:r>
              <a:rPr lang="it-IT" sz="1000" dirty="0" smtClean="0">
                <a:latin typeface="Times New Roman" pitchFamily="18" charset="0"/>
                <a:cs typeface="Times New Roman" pitchFamily="18" charset="0"/>
              </a:rPr>
              <a:t> </a:t>
            </a:r>
            <a:r>
              <a:rPr lang="it-IT" sz="1000" u="sng" dirty="0" smtClean="0">
                <a:latin typeface="Times New Roman" pitchFamily="18" charset="0"/>
                <a:cs typeface="Times New Roman" pitchFamily="18" charset="0"/>
              </a:rPr>
              <a:t>2 anni che Erode stimò come età dei nati nel distretto di Betlemme</a:t>
            </a:r>
            <a:r>
              <a:rPr lang="it-IT" sz="1000" dirty="0" smtClean="0">
                <a:latin typeface="Times New Roman" pitchFamily="18" charset="0"/>
                <a:cs typeface="Times New Roman" pitchFamily="18" charset="0"/>
              </a:rPr>
              <a:t>. Gli astrologi, non partirono immediatamente, dopo questa osservazione. Per fare un viaggio di oltre 3000 Km, in zone molto impervie, dovevano essere certi che il «Re» dei Giudei fosse davvero nato, adempiendo le profezie di Daniele. Continuarono ad osservare perciò il cielo astronomico, avendo come </a:t>
            </a:r>
            <a:r>
              <a:rPr lang="it-IT" sz="1000" u="sng" dirty="0" smtClean="0">
                <a:latin typeface="Times New Roman" pitchFamily="18" charset="0"/>
                <a:cs typeface="Times New Roman" pitchFamily="18" charset="0"/>
              </a:rPr>
              <a:t>puntamento</a:t>
            </a:r>
            <a:r>
              <a:rPr lang="it-IT" sz="1000" dirty="0" smtClean="0">
                <a:latin typeface="Times New Roman" pitchFamily="18" charset="0"/>
                <a:cs typeface="Times New Roman" pitchFamily="18" charset="0"/>
              </a:rPr>
              <a:t> la </a:t>
            </a:r>
            <a:r>
              <a:rPr lang="it-IT" sz="1000" b="1" u="sng" dirty="0" smtClean="0">
                <a:latin typeface="Times New Roman" pitchFamily="18" charset="0"/>
                <a:cs typeface="Times New Roman" pitchFamily="18" charset="0"/>
              </a:rPr>
              <a:t>Costellazione del Leone</a:t>
            </a:r>
            <a:r>
              <a:rPr lang="it-IT" sz="1000" dirty="0" smtClean="0">
                <a:latin typeface="Times New Roman" pitchFamily="18" charset="0"/>
                <a:cs typeface="Times New Roman" pitchFamily="18" charset="0"/>
              </a:rPr>
              <a:t>, e </a:t>
            </a:r>
            <a:r>
              <a:rPr lang="it-IT" sz="1000" u="sng" dirty="0" smtClean="0">
                <a:latin typeface="Times New Roman" pitchFamily="18" charset="0"/>
                <a:cs typeface="Times New Roman" pitchFamily="18" charset="0"/>
              </a:rPr>
              <a:t>come </a:t>
            </a:r>
            <a:r>
              <a:rPr lang="it-IT" sz="1000" b="1" u="sng" dirty="0" smtClean="0">
                <a:latin typeface="Times New Roman" pitchFamily="18" charset="0"/>
                <a:cs typeface="Times New Roman" pitchFamily="18" charset="0"/>
              </a:rPr>
              <a:t>riferimenti</a:t>
            </a:r>
            <a:r>
              <a:rPr lang="it-IT" sz="1000" u="sng" dirty="0" smtClean="0">
                <a:latin typeface="Times New Roman" pitchFamily="18" charset="0"/>
                <a:cs typeface="Times New Roman" pitchFamily="18" charset="0"/>
              </a:rPr>
              <a:t> </a:t>
            </a:r>
            <a:r>
              <a:rPr lang="it-IT" sz="1000" i="1" u="sng" dirty="0" smtClean="0">
                <a:latin typeface="Times New Roman" pitchFamily="18" charset="0"/>
                <a:cs typeface="Times New Roman" pitchFamily="18" charset="0"/>
              </a:rPr>
              <a:t>temporali</a:t>
            </a:r>
            <a:r>
              <a:rPr lang="it-IT" sz="1000" dirty="0" smtClean="0">
                <a:latin typeface="Times New Roman" pitchFamily="18" charset="0"/>
                <a:cs typeface="Times New Roman" pitchFamily="18" charset="0"/>
              </a:rPr>
              <a:t> gli astri [per loro], più significativi come attori: La </a:t>
            </a:r>
            <a:r>
              <a:rPr lang="it-IT" sz="1000" b="1" u="sng" dirty="0" smtClean="0">
                <a:latin typeface="Times New Roman" pitchFamily="18" charset="0"/>
                <a:cs typeface="Times New Roman" pitchFamily="18" charset="0"/>
              </a:rPr>
              <a:t>Luna</a:t>
            </a:r>
            <a:r>
              <a:rPr lang="it-IT" sz="1000" dirty="0" smtClean="0">
                <a:latin typeface="Times New Roman" pitchFamily="18" charset="0"/>
                <a:cs typeface="Times New Roman" pitchFamily="18" charset="0"/>
              </a:rPr>
              <a:t>, </a:t>
            </a:r>
            <a:r>
              <a:rPr lang="it-IT" sz="1000" b="1" u="sng" dirty="0" smtClean="0">
                <a:latin typeface="Times New Roman" pitchFamily="18" charset="0"/>
                <a:cs typeface="Times New Roman" pitchFamily="18" charset="0"/>
              </a:rPr>
              <a:t>Giove</a:t>
            </a:r>
            <a:r>
              <a:rPr lang="it-IT" sz="1000" dirty="0" smtClean="0">
                <a:latin typeface="Times New Roman" pitchFamily="18" charset="0"/>
                <a:cs typeface="Times New Roman" pitchFamily="18" charset="0"/>
              </a:rPr>
              <a:t>, </a:t>
            </a:r>
            <a:r>
              <a:rPr lang="it-IT" sz="1000" b="1" u="sng" dirty="0" smtClean="0">
                <a:latin typeface="Times New Roman" pitchFamily="18" charset="0"/>
                <a:cs typeface="Times New Roman" pitchFamily="18" charset="0"/>
              </a:rPr>
              <a:t>Venere</a:t>
            </a:r>
            <a:r>
              <a:rPr lang="it-IT" sz="1000" dirty="0" smtClean="0">
                <a:latin typeface="Times New Roman" pitchFamily="18" charset="0"/>
                <a:cs typeface="Times New Roman" pitchFamily="18" charset="0"/>
              </a:rPr>
              <a:t>, ed eventualmente altre occasionali rare congiunzioni, «stelle» [o </a:t>
            </a:r>
            <a:r>
              <a:rPr lang="it-IT" sz="1000" i="1" dirty="0" smtClean="0">
                <a:latin typeface="Times New Roman" pitchFamily="18" charset="0"/>
                <a:cs typeface="Times New Roman" pitchFamily="18" charset="0"/>
              </a:rPr>
              <a:t>comete</a:t>
            </a:r>
            <a:r>
              <a:rPr lang="it-IT" sz="1000" dirty="0" smtClean="0">
                <a:latin typeface="Times New Roman" pitchFamily="18" charset="0"/>
                <a:cs typeface="Times New Roman" pitchFamily="18" charset="0"/>
              </a:rPr>
              <a:t>], che apparissero in cielo in modo non usuale o prevedibile per loro (Genesi 1:14). </a:t>
            </a:r>
            <a:r>
              <a:rPr lang="it-IT" sz="1000" b="1" u="sng" dirty="0" smtClean="0">
                <a:latin typeface="Times New Roman" pitchFamily="18" charset="0"/>
                <a:cs typeface="Times New Roman" pitchFamily="18" charset="0"/>
              </a:rPr>
              <a:t>04</a:t>
            </a:r>
            <a:r>
              <a:rPr lang="it-IT" sz="1000" u="sng" dirty="0" smtClean="0">
                <a:latin typeface="Times New Roman" pitchFamily="18" charset="0"/>
                <a:cs typeface="Times New Roman" pitchFamily="18" charset="0"/>
              </a:rPr>
              <a:t>bc = </a:t>
            </a:r>
            <a:r>
              <a:rPr lang="it-IT" sz="1000" b="1" u="sng" dirty="0" smtClean="0">
                <a:latin typeface="Times New Roman" pitchFamily="18" charset="0"/>
                <a:cs typeface="Times New Roman" pitchFamily="18" charset="0"/>
              </a:rPr>
              <a:t>-0003</a:t>
            </a:r>
            <a:r>
              <a:rPr lang="it-IT" sz="1000" u="sng" dirty="0" smtClean="0">
                <a:latin typeface="Times New Roman" pitchFamily="18" charset="0"/>
                <a:cs typeface="Times New Roman" pitchFamily="18" charset="0"/>
              </a:rPr>
              <a:t> astronomico</a:t>
            </a:r>
            <a:r>
              <a:rPr lang="it-IT" sz="1000" dirty="0" smtClean="0">
                <a:latin typeface="Times New Roman" pitchFamily="18" charset="0"/>
                <a:cs typeface="Times New Roman" pitchFamily="18" charset="0"/>
              </a:rPr>
              <a:t>!</a:t>
            </a:r>
            <a:endParaRPr lang="it-IT" sz="1000" dirty="0">
              <a:latin typeface="Times New Roman" pitchFamily="18" charset="0"/>
              <a:cs typeface="Times New Roman" pitchFamily="18" charset="0"/>
            </a:endParaRPr>
          </a:p>
        </p:txBody>
      </p:sp>
      <p:cxnSp>
        <p:nvCxnSpPr>
          <p:cNvPr id="10" name="Connettore 2 9"/>
          <p:cNvCxnSpPr/>
          <p:nvPr/>
        </p:nvCxnSpPr>
        <p:spPr>
          <a:xfrm flipH="1">
            <a:off x="5601072" y="692696"/>
            <a:ext cx="288032" cy="2131808"/>
          </a:xfrm>
          <a:prstGeom prst="straightConnector1">
            <a:avLst/>
          </a:prstGeom>
          <a:ln w="19050">
            <a:solidFill>
              <a:srgbClr val="FFFF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2" name="Connettore 2 11"/>
          <p:cNvCxnSpPr/>
          <p:nvPr/>
        </p:nvCxnSpPr>
        <p:spPr>
          <a:xfrm>
            <a:off x="1784648" y="1988840"/>
            <a:ext cx="684076" cy="0"/>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4" name="CasellaDiTesto 13"/>
          <p:cNvSpPr txBox="1"/>
          <p:nvPr/>
        </p:nvSpPr>
        <p:spPr>
          <a:xfrm>
            <a:off x="1640632" y="1988840"/>
            <a:ext cx="1728192" cy="246221"/>
          </a:xfrm>
          <a:prstGeom prst="rect">
            <a:avLst/>
          </a:prstGeom>
          <a:noFill/>
        </p:spPr>
        <p:txBody>
          <a:bodyPr wrap="square" rtlCol="0">
            <a:spAutoFit/>
          </a:bodyPr>
          <a:lstStyle/>
          <a:p>
            <a:r>
              <a:rPr lang="it-IT" sz="1000" dirty="0" smtClean="0">
                <a:solidFill>
                  <a:schemeClr val="bg1"/>
                </a:solidFill>
                <a:latin typeface="Times New Roman" pitchFamily="18" charset="0"/>
                <a:cs typeface="Times New Roman" pitchFamily="18" charset="0"/>
              </a:rPr>
              <a:t>Formazione ka-bar di 2 Gradi</a:t>
            </a:r>
            <a:endParaRPr lang="it-IT" sz="1000" dirty="0">
              <a:solidFill>
                <a:schemeClr val="bg1"/>
              </a:solidFill>
              <a:latin typeface="Times New Roman" pitchFamily="18" charset="0"/>
              <a:cs typeface="Times New Roman" pitchFamily="18" charset="0"/>
            </a:endParaRPr>
          </a:p>
        </p:txBody>
      </p:sp>
      <p:sp>
        <p:nvSpPr>
          <p:cNvPr id="16" name="CasellaDiTesto 15"/>
          <p:cNvSpPr txBox="1"/>
          <p:nvPr/>
        </p:nvSpPr>
        <p:spPr>
          <a:xfrm>
            <a:off x="1108956" y="1378056"/>
            <a:ext cx="675692" cy="246221"/>
          </a:xfrm>
          <a:prstGeom prst="rect">
            <a:avLst/>
          </a:prstGeom>
          <a:noFill/>
        </p:spPr>
        <p:txBody>
          <a:bodyPr wrap="square" rtlCol="0">
            <a:spAutoFit/>
          </a:bodyPr>
          <a:lstStyle/>
          <a:p>
            <a:r>
              <a:rPr lang="it-IT" sz="1000" dirty="0" smtClean="0">
                <a:solidFill>
                  <a:schemeClr val="bg1"/>
                </a:solidFill>
                <a:latin typeface="Times New Roman" pitchFamily="18" charset="0"/>
                <a:cs typeface="Times New Roman" pitchFamily="18" charset="0"/>
              </a:rPr>
              <a:t>Regolo</a:t>
            </a:r>
            <a:endParaRPr lang="it-IT" sz="1000" dirty="0">
              <a:solidFill>
                <a:schemeClr val="bg1"/>
              </a:solidFill>
              <a:latin typeface="Times New Roman" pitchFamily="18" charset="0"/>
              <a:cs typeface="Times New Roman" pitchFamily="18" charset="0"/>
            </a:endParaRPr>
          </a:p>
        </p:txBody>
      </p:sp>
      <p:sp>
        <p:nvSpPr>
          <p:cNvPr id="17" name="CasellaDiTesto 16"/>
          <p:cNvSpPr txBox="1"/>
          <p:nvPr/>
        </p:nvSpPr>
        <p:spPr>
          <a:xfrm>
            <a:off x="1189348" y="1866009"/>
            <a:ext cx="595300" cy="246221"/>
          </a:xfrm>
          <a:prstGeom prst="rect">
            <a:avLst/>
          </a:prstGeom>
          <a:noFill/>
        </p:spPr>
        <p:txBody>
          <a:bodyPr wrap="square" rtlCol="0">
            <a:spAutoFit/>
          </a:bodyPr>
          <a:lstStyle/>
          <a:p>
            <a:r>
              <a:rPr lang="it-IT" sz="1000" dirty="0" smtClean="0">
                <a:solidFill>
                  <a:schemeClr val="bg1"/>
                </a:solidFill>
                <a:latin typeface="Times New Roman" pitchFamily="18" charset="0"/>
                <a:cs typeface="Times New Roman" pitchFamily="18" charset="0"/>
              </a:rPr>
              <a:t>31 Leo</a:t>
            </a:r>
            <a:endParaRPr lang="it-IT" sz="1000" dirty="0">
              <a:solidFill>
                <a:schemeClr val="bg1"/>
              </a:solidFill>
              <a:latin typeface="Times New Roman" pitchFamily="18" charset="0"/>
              <a:cs typeface="Times New Roman" pitchFamily="18" charset="0"/>
            </a:endParaRPr>
          </a:p>
        </p:txBody>
      </p:sp>
      <p:sp>
        <p:nvSpPr>
          <p:cNvPr id="18" name="CasellaDiTesto 17"/>
          <p:cNvSpPr txBox="1"/>
          <p:nvPr/>
        </p:nvSpPr>
        <p:spPr>
          <a:xfrm>
            <a:off x="2360712" y="1617321"/>
            <a:ext cx="936104" cy="246221"/>
          </a:xfrm>
          <a:prstGeom prst="rect">
            <a:avLst/>
          </a:prstGeom>
          <a:noFill/>
        </p:spPr>
        <p:txBody>
          <a:bodyPr wrap="square" rtlCol="0">
            <a:spAutoFit/>
          </a:bodyPr>
          <a:lstStyle/>
          <a:p>
            <a:r>
              <a:rPr lang="it-IT" sz="1000" dirty="0" smtClean="0">
                <a:solidFill>
                  <a:schemeClr val="bg1"/>
                </a:solidFill>
                <a:latin typeface="Times New Roman" pitchFamily="18" charset="0"/>
                <a:cs typeface="Times New Roman" pitchFamily="18" charset="0"/>
              </a:rPr>
              <a:t>Cometa Biela</a:t>
            </a:r>
            <a:endParaRPr lang="it-IT" sz="1000" dirty="0">
              <a:solidFill>
                <a:schemeClr val="bg1"/>
              </a:solidFill>
              <a:latin typeface="Times New Roman" pitchFamily="18" charset="0"/>
              <a:cs typeface="Times New Roman" pitchFamily="18" charset="0"/>
            </a:endParaRPr>
          </a:p>
        </p:txBody>
      </p:sp>
      <p:sp>
        <p:nvSpPr>
          <p:cNvPr id="7" name="CasellaDiTesto 6"/>
          <p:cNvSpPr txBox="1"/>
          <p:nvPr/>
        </p:nvSpPr>
        <p:spPr>
          <a:xfrm>
            <a:off x="4664968" y="5013176"/>
            <a:ext cx="5241032" cy="646331"/>
          </a:xfrm>
          <a:prstGeom prst="rect">
            <a:avLst/>
          </a:prstGeom>
          <a:noFill/>
        </p:spPr>
        <p:txBody>
          <a:bodyPr wrap="square" rtlCol="0">
            <a:spAutoFit/>
          </a:bodyPr>
          <a:lstStyle/>
          <a:p>
            <a:pPr algn="just"/>
            <a:r>
              <a:rPr lang="it-IT" sz="900" dirty="0" smtClean="0">
                <a:solidFill>
                  <a:schemeClr val="bg1"/>
                </a:solidFill>
                <a:latin typeface="Times New Roman" pitchFamily="18" charset="0"/>
                <a:cs typeface="Times New Roman" pitchFamily="18" charset="0"/>
              </a:rPr>
              <a:t>33 anni </a:t>
            </a:r>
            <a:r>
              <a:rPr lang="it-IT" sz="900" b="1" u="sng" dirty="0" smtClean="0">
                <a:solidFill>
                  <a:schemeClr val="bg1"/>
                </a:solidFill>
                <a:latin typeface="Times New Roman" pitchFamily="18" charset="0"/>
                <a:cs typeface="Times New Roman" pitchFamily="18" charset="0"/>
              </a:rPr>
              <a:t>dopo</a:t>
            </a:r>
            <a:r>
              <a:rPr lang="it-IT" sz="900" dirty="0" smtClean="0">
                <a:solidFill>
                  <a:schemeClr val="bg1"/>
                </a:solidFill>
                <a:latin typeface="Times New Roman" pitchFamily="18" charset="0"/>
                <a:cs typeface="Times New Roman" pitchFamily="18" charset="0"/>
              </a:rPr>
              <a:t> </a:t>
            </a:r>
            <a:r>
              <a:rPr lang="it-IT" sz="900" dirty="0" smtClean="0">
                <a:solidFill>
                  <a:schemeClr val="bg1"/>
                </a:solidFill>
                <a:latin typeface="Times New Roman" pitchFamily="18" charset="0"/>
                <a:cs typeface="Times New Roman" pitchFamily="18" charset="0"/>
              </a:rPr>
              <a:t>il </a:t>
            </a:r>
            <a:r>
              <a:rPr lang="it-IT" sz="900" b="1" dirty="0" smtClean="0">
                <a:solidFill>
                  <a:schemeClr val="bg1"/>
                </a:solidFill>
                <a:latin typeface="Times New Roman" pitchFamily="18" charset="0"/>
                <a:cs typeface="Times New Roman" pitchFamily="18" charset="0"/>
              </a:rPr>
              <a:t>4bc</a:t>
            </a:r>
            <a:r>
              <a:rPr lang="it-IT" sz="900" dirty="0" smtClean="0">
                <a:solidFill>
                  <a:schemeClr val="bg1"/>
                </a:solidFill>
                <a:latin typeface="Times New Roman" pitchFamily="18" charset="0"/>
                <a:cs typeface="Times New Roman" pitchFamily="18" charset="0"/>
              </a:rPr>
              <a:t> (o dopo 6,6x5 </a:t>
            </a:r>
            <a:r>
              <a:rPr lang="it-IT" sz="900" dirty="0" smtClean="0">
                <a:solidFill>
                  <a:schemeClr val="bg1"/>
                </a:solidFill>
                <a:latin typeface="Times New Roman" pitchFamily="18" charset="0"/>
                <a:cs typeface="Times New Roman" pitchFamily="18" charset="0"/>
              </a:rPr>
              <a:t>cicli della </a:t>
            </a:r>
            <a:r>
              <a:rPr lang="it-IT" sz="900" dirty="0" smtClean="0">
                <a:solidFill>
                  <a:schemeClr val="bg1"/>
                </a:solidFill>
                <a:latin typeface="Times New Roman" pitchFamily="18" charset="0"/>
                <a:cs typeface="Times New Roman" pitchFamily="18" charset="0"/>
              </a:rPr>
              <a:t>Biela), </a:t>
            </a:r>
            <a:r>
              <a:rPr lang="it-IT" sz="900" u="sng" dirty="0" smtClean="0">
                <a:solidFill>
                  <a:schemeClr val="bg1"/>
                </a:solidFill>
                <a:latin typeface="Times New Roman" pitchFamily="18" charset="0"/>
                <a:cs typeface="Times New Roman" pitchFamily="18" charset="0"/>
              </a:rPr>
              <a:t>in </a:t>
            </a:r>
            <a:r>
              <a:rPr lang="it-IT" sz="900" u="sng" dirty="0" smtClean="0">
                <a:solidFill>
                  <a:schemeClr val="bg1"/>
                </a:solidFill>
                <a:latin typeface="Times New Roman" pitchFamily="18" charset="0"/>
                <a:cs typeface="Times New Roman" pitchFamily="18" charset="0"/>
              </a:rPr>
              <a:t>fine settembre </a:t>
            </a:r>
            <a:r>
              <a:rPr lang="it-IT" sz="900" u="sng" dirty="0" smtClean="0">
                <a:solidFill>
                  <a:schemeClr val="bg1"/>
                </a:solidFill>
                <a:latin typeface="Times New Roman" pitchFamily="18" charset="0"/>
                <a:cs typeface="Times New Roman" pitchFamily="18" charset="0"/>
              </a:rPr>
              <a:t>del 30</a:t>
            </a:r>
            <a:r>
              <a:rPr lang="it-IT" sz="900" dirty="0" smtClean="0">
                <a:solidFill>
                  <a:schemeClr val="bg1"/>
                </a:solidFill>
                <a:latin typeface="Times New Roman" pitchFamily="18" charset="0"/>
                <a:cs typeface="Times New Roman" pitchFamily="18" charset="0"/>
              </a:rPr>
              <a:t>e.v. [vedi foto bordo rosso</a:t>
            </a:r>
            <a:r>
              <a:rPr lang="it-IT" sz="900" dirty="0" smtClean="0">
                <a:solidFill>
                  <a:schemeClr val="bg1"/>
                </a:solidFill>
                <a:latin typeface="Times New Roman" pitchFamily="18" charset="0"/>
                <a:cs typeface="Times New Roman" pitchFamily="18" charset="0"/>
              </a:rPr>
              <a:t>], </a:t>
            </a:r>
            <a:r>
              <a:rPr lang="it-IT" sz="900" dirty="0" smtClean="0">
                <a:solidFill>
                  <a:schemeClr val="bg1"/>
                </a:solidFill>
                <a:latin typeface="Times New Roman" pitchFamily="18" charset="0"/>
                <a:cs typeface="Times New Roman" pitchFamily="18" charset="0"/>
              </a:rPr>
              <a:t>Gesù aveva </a:t>
            </a:r>
            <a:r>
              <a:rPr lang="it-IT" sz="900" dirty="0" smtClean="0">
                <a:solidFill>
                  <a:schemeClr val="bg1"/>
                </a:solidFill>
                <a:latin typeface="Times New Roman" pitchFamily="18" charset="0"/>
                <a:cs typeface="Times New Roman" pitchFamily="18" charset="0"/>
              </a:rPr>
              <a:t>ormai «circa </a:t>
            </a:r>
            <a:r>
              <a:rPr lang="it-IT" sz="900" b="1" dirty="0" smtClean="0">
                <a:solidFill>
                  <a:schemeClr val="bg1"/>
                </a:solidFill>
                <a:latin typeface="Times New Roman" pitchFamily="18" charset="0"/>
                <a:cs typeface="Times New Roman" pitchFamily="18" charset="0"/>
              </a:rPr>
              <a:t>31</a:t>
            </a:r>
            <a:r>
              <a:rPr lang="it-IT" sz="900" dirty="0" smtClean="0">
                <a:solidFill>
                  <a:schemeClr val="bg1"/>
                </a:solidFill>
                <a:latin typeface="Times New Roman" pitchFamily="18" charset="0"/>
                <a:cs typeface="Times New Roman" pitchFamily="18" charset="0"/>
              </a:rPr>
              <a:t> </a:t>
            </a:r>
            <a:r>
              <a:rPr lang="it-IT" sz="900" dirty="0" smtClean="0">
                <a:solidFill>
                  <a:schemeClr val="bg1"/>
                </a:solidFill>
                <a:latin typeface="Times New Roman" pitchFamily="18" charset="0"/>
                <a:cs typeface="Times New Roman" pitchFamily="18" charset="0"/>
              </a:rPr>
              <a:t>anni [o </a:t>
            </a:r>
            <a:r>
              <a:rPr lang="it-IT" sz="900" dirty="0" smtClean="0">
                <a:solidFill>
                  <a:schemeClr val="bg1"/>
                </a:solidFill>
                <a:latin typeface="Times New Roman" pitchFamily="18" charset="0"/>
                <a:cs typeface="Times New Roman" pitchFamily="18" charset="0"/>
              </a:rPr>
              <a:t>31 </a:t>
            </a:r>
            <a:r>
              <a:rPr lang="it-IT" sz="900" dirty="0" smtClean="0">
                <a:solidFill>
                  <a:schemeClr val="bg1"/>
                </a:solidFill>
                <a:latin typeface="Times New Roman" pitchFamily="18" charset="0"/>
                <a:cs typeface="Times New Roman" pitchFamily="18" charset="0"/>
              </a:rPr>
              <a:t>anni </a:t>
            </a:r>
            <a:r>
              <a:rPr lang="it-IT" sz="900" b="1" dirty="0" smtClean="0">
                <a:solidFill>
                  <a:schemeClr val="bg1"/>
                </a:solidFill>
                <a:latin typeface="Times New Roman" pitchFamily="18" charset="0"/>
                <a:cs typeface="Times New Roman" pitchFamily="18" charset="0"/>
              </a:rPr>
              <a:t>e + di 3 mesi</a:t>
            </a:r>
            <a:r>
              <a:rPr lang="it-IT" sz="900" dirty="0" smtClean="0">
                <a:solidFill>
                  <a:schemeClr val="bg1"/>
                </a:solidFill>
                <a:latin typeface="Times New Roman" pitchFamily="18" charset="0"/>
                <a:cs typeface="Times New Roman" pitchFamily="18" charset="0"/>
              </a:rPr>
              <a:t>]». Nell’anno </a:t>
            </a:r>
            <a:r>
              <a:rPr lang="it-IT" sz="900" b="1" dirty="0" smtClean="0">
                <a:solidFill>
                  <a:schemeClr val="bg1"/>
                </a:solidFill>
                <a:latin typeface="Times New Roman" pitchFamily="18" charset="0"/>
                <a:cs typeface="Times New Roman" pitchFamily="18" charset="0"/>
              </a:rPr>
              <a:t>29 e.v</a:t>
            </a:r>
            <a:r>
              <a:rPr lang="it-IT" sz="900" dirty="0" smtClean="0">
                <a:solidFill>
                  <a:schemeClr val="bg1"/>
                </a:solidFill>
                <a:latin typeface="Times New Roman" pitchFamily="18" charset="0"/>
                <a:cs typeface="Times New Roman" pitchFamily="18" charset="0"/>
              </a:rPr>
              <a:t>. precedente, fu battezzato </a:t>
            </a:r>
            <a:r>
              <a:rPr lang="it-IT" sz="900" dirty="0" smtClean="0">
                <a:solidFill>
                  <a:schemeClr val="bg1"/>
                </a:solidFill>
                <a:latin typeface="Times New Roman" pitchFamily="18" charset="0"/>
                <a:cs typeface="Times New Roman" pitchFamily="18" charset="0"/>
              </a:rPr>
              <a:t>da Giovanni Battista, e </a:t>
            </a:r>
            <a:r>
              <a:rPr lang="it-IT" sz="900" dirty="0" smtClean="0">
                <a:solidFill>
                  <a:schemeClr val="bg1"/>
                </a:solidFill>
                <a:latin typeface="Times New Roman" pitchFamily="18" charset="0"/>
                <a:cs typeface="Times New Roman" pitchFamily="18" charset="0"/>
              </a:rPr>
              <a:t>ciò </a:t>
            </a:r>
            <a:r>
              <a:rPr lang="it-IT" sz="900" dirty="0" smtClean="0">
                <a:solidFill>
                  <a:schemeClr val="bg1"/>
                </a:solidFill>
                <a:latin typeface="Times New Roman" pitchFamily="18" charset="0"/>
                <a:cs typeface="Times New Roman" pitchFamily="18" charset="0"/>
              </a:rPr>
              <a:t>fu quindi circa 6 mesi dopo la sua prima pasqua del </a:t>
            </a:r>
            <a:r>
              <a:rPr lang="it-IT" sz="900" b="1" dirty="0" smtClean="0">
                <a:solidFill>
                  <a:schemeClr val="bg1"/>
                </a:solidFill>
                <a:latin typeface="Times New Roman" pitchFamily="18" charset="0"/>
                <a:cs typeface="Times New Roman" pitchFamily="18" charset="0"/>
              </a:rPr>
              <a:t>29</a:t>
            </a:r>
            <a:r>
              <a:rPr lang="it-IT" sz="900" dirty="0" smtClean="0">
                <a:solidFill>
                  <a:schemeClr val="bg1"/>
                </a:solidFill>
                <a:latin typeface="Times New Roman" pitchFamily="18" charset="0"/>
                <a:cs typeface="Times New Roman" pitchFamily="18" charset="0"/>
              </a:rPr>
              <a:t> </a:t>
            </a:r>
            <a:r>
              <a:rPr lang="it-IT" sz="900" dirty="0" smtClean="0">
                <a:solidFill>
                  <a:schemeClr val="bg1"/>
                </a:solidFill>
                <a:latin typeface="Times New Roman" pitchFamily="18" charset="0"/>
                <a:cs typeface="Times New Roman" pitchFamily="18" charset="0"/>
              </a:rPr>
              <a:t>e.v., che Gesù potrebbe aver iniziato il suo ministero di 3 anni e mezzo di testimonianza al Regno</a:t>
            </a:r>
            <a:r>
              <a:rPr lang="it-IT" sz="900" dirty="0" smtClean="0">
                <a:solidFill>
                  <a:schemeClr val="bg1"/>
                </a:solidFill>
                <a:latin typeface="Times New Roman" pitchFamily="18" charset="0"/>
                <a:cs typeface="Times New Roman" pitchFamily="18" charset="0"/>
              </a:rPr>
              <a:t>. 30=1 31=2 32=3 e 6 mesi a Marzo 33ev.</a:t>
            </a:r>
            <a:endParaRPr lang="it-IT" sz="900" dirty="0">
              <a:solidFill>
                <a:schemeClr val="bg1"/>
              </a:solidFill>
              <a:latin typeface="Times New Roman" pitchFamily="18" charset="0"/>
              <a:cs typeface="Times New Roman" pitchFamily="18" charset="0"/>
            </a:endParaRPr>
          </a:p>
        </p:txBody>
      </p:sp>
      <p:pic>
        <p:nvPicPr>
          <p:cNvPr id="11" name="Immagine 10"/>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753200" y="404664"/>
            <a:ext cx="3153510" cy="866842"/>
          </a:xfrm>
          <a:prstGeom prst="rect">
            <a:avLst/>
          </a:prstGeom>
          <a:ln w="28575">
            <a:solidFill>
              <a:srgbClr val="FF0000"/>
            </a:solidFill>
          </a:ln>
        </p:spPr>
      </p:pic>
      <p:sp>
        <p:nvSpPr>
          <p:cNvPr id="19" name="CasellaDiTesto 18"/>
          <p:cNvSpPr txBox="1"/>
          <p:nvPr/>
        </p:nvSpPr>
        <p:spPr>
          <a:xfrm>
            <a:off x="5025008" y="404664"/>
            <a:ext cx="1044116" cy="400110"/>
          </a:xfrm>
          <a:prstGeom prst="rect">
            <a:avLst/>
          </a:prstGeom>
          <a:noFill/>
        </p:spPr>
        <p:txBody>
          <a:bodyPr wrap="square" rtlCol="0">
            <a:spAutoFit/>
          </a:bodyPr>
          <a:lstStyle/>
          <a:p>
            <a:r>
              <a:rPr lang="it-IT" sz="1000" dirty="0" smtClean="0">
                <a:solidFill>
                  <a:schemeClr val="bg1"/>
                </a:solidFill>
                <a:latin typeface="Times New Roman" pitchFamily="18" charset="0"/>
                <a:cs typeface="Times New Roman" pitchFamily="18" charset="0"/>
              </a:rPr>
              <a:t>Cometa Biela il 14/09/04bc </a:t>
            </a:r>
            <a:r>
              <a:rPr lang="it-IT" sz="1000" dirty="0" smtClean="0">
                <a:solidFill>
                  <a:schemeClr val="bg1"/>
                </a:solidFill>
                <a:latin typeface="Times New Roman"/>
                <a:cs typeface="Times New Roman"/>
              </a:rPr>
              <a:t>→</a:t>
            </a:r>
            <a:endParaRPr lang="it-IT" sz="1000" dirty="0">
              <a:solidFill>
                <a:schemeClr val="bg1"/>
              </a:solidFill>
              <a:latin typeface="Times New Roman" pitchFamily="18" charset="0"/>
              <a:cs typeface="Times New Roman" pitchFamily="18" charset="0"/>
            </a:endParaRPr>
          </a:p>
        </p:txBody>
      </p:sp>
      <p:cxnSp>
        <p:nvCxnSpPr>
          <p:cNvPr id="15" name="Connettore 1 14"/>
          <p:cNvCxnSpPr/>
          <p:nvPr/>
        </p:nvCxnSpPr>
        <p:spPr>
          <a:xfrm>
            <a:off x="128464" y="2060848"/>
            <a:ext cx="576064" cy="0"/>
          </a:xfrm>
          <a:prstGeom prst="line">
            <a:avLst/>
          </a:prstGeom>
          <a:ln w="190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1" name="Connettore 2 20"/>
          <p:cNvCxnSpPr/>
          <p:nvPr/>
        </p:nvCxnSpPr>
        <p:spPr>
          <a:xfrm flipV="1">
            <a:off x="9849544" y="1343514"/>
            <a:ext cx="0" cy="4173718"/>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6" name="Connettore 1 25"/>
          <p:cNvCxnSpPr/>
          <p:nvPr/>
        </p:nvCxnSpPr>
        <p:spPr>
          <a:xfrm>
            <a:off x="6845660" y="856731"/>
            <a:ext cx="720080"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29" name="CasellaDiTesto 28"/>
          <p:cNvSpPr txBox="1"/>
          <p:nvPr/>
        </p:nvSpPr>
        <p:spPr>
          <a:xfrm>
            <a:off x="5421052" y="2564904"/>
            <a:ext cx="1044116" cy="400110"/>
          </a:xfrm>
          <a:prstGeom prst="rect">
            <a:avLst/>
          </a:prstGeom>
          <a:noFill/>
        </p:spPr>
        <p:txBody>
          <a:bodyPr wrap="square" rtlCol="0">
            <a:spAutoFit/>
          </a:bodyPr>
          <a:lstStyle/>
          <a:p>
            <a:r>
              <a:rPr lang="it-IT" sz="1000" b="1" dirty="0" smtClean="0">
                <a:solidFill>
                  <a:schemeClr val="bg1"/>
                </a:solidFill>
                <a:latin typeface="Times New Roman" pitchFamily="18" charset="0"/>
                <a:cs typeface="Times New Roman" pitchFamily="18" charset="0"/>
              </a:rPr>
              <a:t>Cometa Biela   </a:t>
            </a:r>
            <a:r>
              <a:rPr lang="it-IT" sz="1000" dirty="0" smtClean="0">
                <a:solidFill>
                  <a:schemeClr val="bg1"/>
                </a:solidFill>
                <a:latin typeface="Times New Roman"/>
                <a:cs typeface="Times New Roman"/>
              </a:rPr>
              <a:t>▼ </a:t>
            </a:r>
            <a:r>
              <a:rPr lang="it-IT" sz="1000" dirty="0" smtClean="0">
                <a:solidFill>
                  <a:schemeClr val="bg1"/>
                </a:solidFill>
                <a:latin typeface="Times New Roman" pitchFamily="18" charset="0"/>
                <a:cs typeface="Times New Roman" pitchFamily="18" charset="0"/>
              </a:rPr>
              <a:t>29/09/04bc</a:t>
            </a:r>
            <a:endParaRPr lang="it-IT" sz="10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043725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7293" y="0"/>
            <a:ext cx="9906000" cy="4323556"/>
          </a:xfrm>
          <a:prstGeom prst="rect">
            <a:avLst/>
          </a:prstGeom>
        </p:spPr>
      </p:pic>
      <p:cxnSp>
        <p:nvCxnSpPr>
          <p:cNvPr id="4" name="Connettore 1 3"/>
          <p:cNvCxnSpPr/>
          <p:nvPr/>
        </p:nvCxnSpPr>
        <p:spPr>
          <a:xfrm flipV="1">
            <a:off x="1064568" y="2756773"/>
            <a:ext cx="5472608" cy="72008"/>
          </a:xfrm>
          <a:prstGeom prst="line">
            <a:avLst/>
          </a:prstGeom>
          <a:ln>
            <a:solidFill>
              <a:srgbClr val="FFFF00"/>
            </a:solidFill>
            <a:prstDash val="dash"/>
          </a:ln>
        </p:spPr>
        <p:style>
          <a:lnRef idx="1">
            <a:schemeClr val="accent1"/>
          </a:lnRef>
          <a:fillRef idx="0">
            <a:schemeClr val="accent1"/>
          </a:fillRef>
          <a:effectRef idx="0">
            <a:schemeClr val="accent1"/>
          </a:effectRef>
          <a:fontRef idx="minor">
            <a:schemeClr val="tx1"/>
          </a:fontRef>
        </p:style>
      </p:cxnSp>
      <p:cxnSp>
        <p:nvCxnSpPr>
          <p:cNvPr id="6" name="Connettore 2 5"/>
          <p:cNvCxnSpPr/>
          <p:nvPr/>
        </p:nvCxnSpPr>
        <p:spPr>
          <a:xfrm>
            <a:off x="6163496" y="1844824"/>
            <a:ext cx="373680" cy="873574"/>
          </a:xfrm>
          <a:prstGeom prst="straightConnector1">
            <a:avLst/>
          </a:prstGeom>
          <a:ln w="19050">
            <a:solidFill>
              <a:srgbClr val="FF0000"/>
            </a:solidFill>
            <a:prstDash val="lgDash"/>
            <a:tailEnd type="arrow"/>
          </a:ln>
        </p:spPr>
        <p:style>
          <a:lnRef idx="1">
            <a:schemeClr val="accent1"/>
          </a:lnRef>
          <a:fillRef idx="0">
            <a:schemeClr val="accent1"/>
          </a:fillRef>
          <a:effectRef idx="0">
            <a:schemeClr val="accent1"/>
          </a:effectRef>
          <a:fontRef idx="minor">
            <a:schemeClr val="tx1"/>
          </a:fontRef>
        </p:style>
      </p:cxnSp>
      <p:pic>
        <p:nvPicPr>
          <p:cNvPr id="21" name="Immagine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5369" y="388214"/>
            <a:ext cx="1603422" cy="1456609"/>
          </a:xfrm>
          <a:prstGeom prst="rect">
            <a:avLst/>
          </a:prstGeom>
          <a:ln w="19050">
            <a:solidFill>
              <a:srgbClr val="FFFF00"/>
            </a:solidFill>
          </a:ln>
        </p:spPr>
      </p:pic>
      <p:sp>
        <p:nvSpPr>
          <p:cNvPr id="22" name="Rettangolo 21"/>
          <p:cNvSpPr/>
          <p:nvPr/>
        </p:nvSpPr>
        <p:spPr>
          <a:xfrm>
            <a:off x="7041232" y="2132856"/>
            <a:ext cx="216024" cy="259110"/>
          </a:xfrm>
          <a:prstGeom prst="rect">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CasellaDiTesto 22"/>
          <p:cNvSpPr txBox="1"/>
          <p:nvPr/>
        </p:nvSpPr>
        <p:spPr>
          <a:xfrm>
            <a:off x="0" y="4323556"/>
            <a:ext cx="9906000" cy="2554545"/>
          </a:xfrm>
          <a:prstGeom prst="rect">
            <a:avLst/>
          </a:prstGeom>
          <a:noFill/>
        </p:spPr>
        <p:txBody>
          <a:bodyPr wrap="square" rtlCol="0">
            <a:spAutoFit/>
          </a:bodyPr>
          <a:lstStyle/>
          <a:p>
            <a:pPr algn="just"/>
            <a:r>
              <a:rPr lang="it-IT" sz="1000" dirty="0" smtClean="0">
                <a:latin typeface="Times New Roman" pitchFamily="18" charset="0"/>
                <a:cs typeface="Times New Roman" pitchFamily="18" charset="0"/>
              </a:rPr>
              <a:t>Questa cometa, la </a:t>
            </a:r>
            <a:r>
              <a:rPr lang="it-IT" sz="1000" b="1" dirty="0" smtClean="0">
                <a:latin typeface="Times New Roman" pitchFamily="18" charset="0"/>
                <a:cs typeface="Times New Roman" pitchFamily="18" charset="0"/>
              </a:rPr>
              <a:t>Pons-Brooks</a:t>
            </a:r>
            <a:r>
              <a:rPr lang="it-IT" sz="1000" dirty="0" smtClean="0">
                <a:latin typeface="Times New Roman" pitchFamily="18" charset="0"/>
                <a:cs typeface="Times New Roman" pitchFamily="18" charset="0"/>
              </a:rPr>
              <a:t>, io non la conoscevo affatto, quindi, </a:t>
            </a:r>
            <a:r>
              <a:rPr lang="it-IT" sz="1000" i="1" u="sng" dirty="0" smtClean="0">
                <a:latin typeface="Times New Roman" pitchFamily="18" charset="0"/>
                <a:cs typeface="Times New Roman" pitchFamily="18" charset="0"/>
              </a:rPr>
              <a:t>non la ho cercata</a:t>
            </a:r>
            <a:r>
              <a:rPr lang="it-IT" sz="1000" dirty="0" smtClean="0">
                <a:latin typeface="Times New Roman" pitchFamily="18" charset="0"/>
                <a:cs typeface="Times New Roman" pitchFamily="18" charset="0"/>
              </a:rPr>
              <a:t>. Ma come la ho trovata? In base a una precedente ricerca inerente la nascita di Gesù, nel libro: «la regione della bibbia», versione unica in cartaceo del 2017, al capitolo 15, che feci come argomento secondario. Mi risultò, che gli astrologi potessero essere giunti in Gerusalemme verso Novembre del 2bc. E mi risultò che potessero aver lasciato Betlemme, intorno </a:t>
            </a:r>
            <a:r>
              <a:rPr lang="it-IT" sz="1000" u="sng" dirty="0" smtClean="0">
                <a:latin typeface="Times New Roman" pitchFamily="18" charset="0"/>
                <a:cs typeface="Times New Roman" pitchFamily="18" charset="0"/>
              </a:rPr>
              <a:t>a metà dicembre dello stesso anno</a:t>
            </a:r>
            <a:r>
              <a:rPr lang="it-IT" sz="1000" dirty="0" smtClean="0">
                <a:latin typeface="Times New Roman" pitchFamily="18" charset="0"/>
                <a:cs typeface="Times New Roman" pitchFamily="18" charset="0"/>
              </a:rPr>
              <a:t>. Seguendo le indicazioni della bibbia: Matteo 2:7-8 e  (Matteo 2:16)  «</a:t>
            </a:r>
            <a:r>
              <a:rPr lang="it-IT" sz="1000" i="1" dirty="0" smtClean="0">
                <a:solidFill>
                  <a:srgbClr val="0070C0"/>
                </a:solidFill>
                <a:latin typeface="Times New Roman" pitchFamily="18" charset="0"/>
                <a:cs typeface="Times New Roman" pitchFamily="18" charset="0"/>
              </a:rPr>
              <a:t>Allora Erode, vedendo che gli astrologi lo avevano ingannato, si infuriò grandemente, e mandò a sopprimere tutti i fanciulli di Betleem e di tutti i suoi distretti, </a:t>
            </a:r>
            <a:r>
              <a:rPr lang="it-IT" sz="1000" i="1" dirty="0" smtClean="0">
                <a:solidFill>
                  <a:schemeClr val="accent2">
                    <a:lumMod val="75000"/>
                  </a:schemeClr>
                </a:solidFill>
                <a:latin typeface="Times New Roman" pitchFamily="18" charset="0"/>
                <a:cs typeface="Times New Roman" pitchFamily="18" charset="0"/>
              </a:rPr>
              <a:t>dall’età di due anni in giù, secondo il tempo circa il quale si era </a:t>
            </a:r>
            <a:r>
              <a:rPr lang="it-IT" sz="1000" i="1" dirty="0" smtClean="0">
                <a:solidFill>
                  <a:srgbClr val="0070C0"/>
                </a:solidFill>
                <a:latin typeface="Times New Roman" pitchFamily="18" charset="0"/>
                <a:cs typeface="Times New Roman" pitchFamily="18" charset="0"/>
              </a:rPr>
              <a:t>accuratamente</a:t>
            </a:r>
            <a:r>
              <a:rPr lang="it-IT" sz="1000" i="1" dirty="0" smtClean="0">
                <a:solidFill>
                  <a:schemeClr val="accent2">
                    <a:lumMod val="75000"/>
                  </a:schemeClr>
                </a:solidFill>
                <a:latin typeface="Times New Roman" pitchFamily="18" charset="0"/>
                <a:cs typeface="Times New Roman" pitchFamily="18" charset="0"/>
              </a:rPr>
              <a:t> informato dagli astrologi</a:t>
            </a:r>
            <a:r>
              <a:rPr lang="it-IT" sz="1000" dirty="0" smtClean="0">
                <a:latin typeface="Times New Roman" pitchFamily="18" charset="0"/>
                <a:cs typeface="Times New Roman" pitchFamily="18" charset="0"/>
              </a:rPr>
              <a:t>». Perciò, due anni… dal riferimento allora trovato.. Novembre/dicembre del 2 e.v., mi portano a novembre/dicembre del 4 a.e.v. Esamino quindi il cielo astronomico, dal novembre/dicembre del 4 a.e.v… e cosa trovo di significativo? Già da diversi giorni prima era possibile, per quegli esperti astronomi, osservare la cometa [un punto luminoso, di magnitudo 2.1, in veloce movimento nel cielo], che non poteva  passare inosservato per quei conoscitori del campo celeste zodiacale. Certamente furono impressionati dal particolare momento nel quale, verso le 19:55 del </a:t>
            </a:r>
            <a:r>
              <a:rPr lang="it-IT" sz="1000" u="sng" dirty="0" smtClean="0">
                <a:latin typeface="Times New Roman" pitchFamily="18" charset="0"/>
                <a:cs typeface="Times New Roman" pitchFamily="18" charset="0"/>
              </a:rPr>
              <a:t>16 dicembre del 4bc</a:t>
            </a:r>
            <a:r>
              <a:rPr lang="it-IT" sz="1000" dirty="0" smtClean="0">
                <a:latin typeface="Times New Roman" pitchFamily="18" charset="0"/>
                <a:cs typeface="Times New Roman" pitchFamily="18" charset="0"/>
              </a:rPr>
              <a:t>, mentre Venere era in quella che loro definivano essere una «area divina (</a:t>
            </a:r>
            <a:r>
              <a:rPr lang="it-IT" sz="1000" b="1" dirty="0" smtClean="0">
                <a:solidFill>
                  <a:srgbClr val="0070C0"/>
                </a:solidFill>
                <a:latin typeface="Times New Roman" pitchFamily="18" charset="0"/>
                <a:cs typeface="Times New Roman" pitchFamily="18" charset="0"/>
              </a:rPr>
              <a:t>ME</a:t>
            </a:r>
            <a:r>
              <a:rPr lang="it-IT" sz="1000" dirty="0" smtClean="0">
                <a:latin typeface="Times New Roman" pitchFamily="18" charset="0"/>
                <a:cs typeface="Times New Roman" pitchFamily="18" charset="0"/>
              </a:rPr>
              <a:t>)» o linea dell’orizzonte visibile e, mentre sorgeva a est la stella </a:t>
            </a:r>
            <a:r>
              <a:rPr lang="it-IT" sz="1000" b="1" dirty="0" smtClean="0">
                <a:latin typeface="Times New Roman" pitchFamily="18" charset="0"/>
                <a:cs typeface="Times New Roman" pitchFamily="18" charset="0"/>
              </a:rPr>
              <a:t>Regolo</a:t>
            </a:r>
            <a:r>
              <a:rPr lang="it-IT" sz="1000" dirty="0" smtClean="0">
                <a:latin typeface="Times New Roman" pitchFamily="18" charset="0"/>
                <a:cs typeface="Times New Roman" pitchFamily="18" charset="0"/>
              </a:rPr>
              <a:t> della costellazione del </a:t>
            </a:r>
            <a:r>
              <a:rPr lang="it-IT" sz="1000" b="1" dirty="0" smtClean="0">
                <a:latin typeface="Times New Roman" pitchFamily="18" charset="0"/>
                <a:cs typeface="Times New Roman" pitchFamily="18" charset="0"/>
              </a:rPr>
              <a:t>Leone</a:t>
            </a:r>
            <a:r>
              <a:rPr lang="it-IT" sz="1000" dirty="0" smtClean="0">
                <a:latin typeface="Times New Roman" pitchFamily="18" charset="0"/>
                <a:cs typeface="Times New Roman" pitchFamily="18" charset="0"/>
              </a:rPr>
              <a:t>, a Ovest, stava tramontando il  </a:t>
            </a:r>
            <a:r>
              <a:rPr lang="it-IT" sz="1000" i="1" dirty="0" smtClean="0">
                <a:latin typeface="Times New Roman" pitchFamily="18" charset="0"/>
                <a:cs typeface="Times New Roman" pitchFamily="18" charset="0"/>
              </a:rPr>
              <a:t>luminosissimo </a:t>
            </a:r>
            <a:r>
              <a:rPr lang="it-IT" sz="1000" b="1" dirty="0" smtClean="0">
                <a:latin typeface="Times New Roman" pitchFamily="18" charset="0"/>
                <a:cs typeface="Times New Roman" pitchFamily="18" charset="0"/>
              </a:rPr>
              <a:t>Venere</a:t>
            </a:r>
            <a:r>
              <a:rPr lang="it-IT" sz="1000" dirty="0" smtClean="0">
                <a:latin typeface="Times New Roman" pitchFamily="18" charset="0"/>
                <a:cs typeface="Times New Roman" pitchFamily="18" charset="0"/>
              </a:rPr>
              <a:t>  (Magnitudo 4,5), che era appunto in </a:t>
            </a:r>
            <a:r>
              <a:rPr lang="it-IT" sz="1000" u="sng" dirty="0" smtClean="0">
                <a:latin typeface="Times New Roman" pitchFamily="18" charset="0"/>
                <a:cs typeface="Times New Roman" pitchFamily="18" charset="0"/>
              </a:rPr>
              <a:t>massima elongazione ovest</a:t>
            </a:r>
            <a:r>
              <a:rPr lang="it-IT" sz="1000" dirty="0" smtClean="0">
                <a:latin typeface="Times New Roman" pitchFamily="18" charset="0"/>
                <a:cs typeface="Times New Roman" pitchFamily="18" charset="0"/>
              </a:rPr>
              <a:t> [momento nel quale la posizione di Venere è </a:t>
            </a:r>
            <a:r>
              <a:rPr lang="it-IT" sz="1000" u="sng" dirty="0" smtClean="0">
                <a:latin typeface="Times New Roman" pitchFamily="18" charset="0"/>
                <a:cs typeface="Times New Roman" pitchFamily="18" charset="0"/>
              </a:rPr>
              <a:t>univoca</a:t>
            </a:r>
            <a:r>
              <a:rPr lang="it-IT" sz="1000" dirty="0" smtClean="0">
                <a:latin typeface="Times New Roman" pitchFamily="18" charset="0"/>
                <a:cs typeface="Times New Roman" pitchFamily="18" charset="0"/>
              </a:rPr>
              <a:t> (ovvero non ascendente, non discendente)]. Certamente interpretarono come un «segno» astrologicamente [per loro] importante, il fatto che la possibile lunga coda della cometa «puntasse» proprio sul pianeta luminoso che stava tramontando. [Per loro], fu come se quella </a:t>
            </a:r>
            <a:r>
              <a:rPr lang="it-IT" sz="1000" b="1" dirty="0" smtClean="0">
                <a:latin typeface="Times New Roman" pitchFamily="18" charset="0"/>
                <a:cs typeface="Times New Roman" pitchFamily="18" charset="0"/>
              </a:rPr>
              <a:t>stella</a:t>
            </a:r>
            <a:r>
              <a:rPr lang="it-IT" sz="1000" dirty="0" smtClean="0">
                <a:latin typeface="Times New Roman" pitchFamily="18" charset="0"/>
                <a:cs typeface="Times New Roman" pitchFamily="18" charset="0"/>
              </a:rPr>
              <a:t> (</a:t>
            </a:r>
            <a:r>
              <a:rPr lang="it-IT" sz="1000" i="1" u="sng" dirty="0" smtClean="0">
                <a:latin typeface="Times New Roman" pitchFamily="18" charset="0"/>
                <a:cs typeface="Times New Roman" pitchFamily="18" charset="0"/>
              </a:rPr>
              <a:t>cometa</a:t>
            </a:r>
            <a:r>
              <a:rPr lang="it-IT" sz="1000" dirty="0" smtClean="0">
                <a:latin typeface="Times New Roman" pitchFamily="18" charset="0"/>
                <a:cs typeface="Times New Roman" pitchFamily="18" charset="0"/>
              </a:rPr>
              <a:t>), suggerisse di tenere d’occhio </a:t>
            </a:r>
            <a:r>
              <a:rPr lang="it-IT" sz="1000" u="sng" dirty="0" smtClean="0">
                <a:latin typeface="Times New Roman" pitchFamily="18" charset="0"/>
                <a:cs typeface="Times New Roman" pitchFamily="18" charset="0"/>
              </a:rPr>
              <a:t>Venere</a:t>
            </a:r>
            <a:r>
              <a:rPr lang="it-IT" sz="1000" dirty="0" smtClean="0">
                <a:latin typeface="Times New Roman" pitchFamily="18" charset="0"/>
                <a:cs typeface="Times New Roman" pitchFamily="18" charset="0"/>
              </a:rPr>
              <a:t>, nel contesto di </a:t>
            </a:r>
            <a:r>
              <a:rPr lang="it-IT" sz="1000" u="sng" dirty="0" smtClean="0">
                <a:latin typeface="Times New Roman" pitchFamily="18" charset="0"/>
                <a:cs typeface="Times New Roman" pitchFamily="18" charset="0"/>
              </a:rPr>
              <a:t>Regolo</a:t>
            </a:r>
            <a:r>
              <a:rPr lang="it-IT" sz="1000" dirty="0" smtClean="0">
                <a:latin typeface="Times New Roman" pitchFamily="18" charset="0"/>
                <a:cs typeface="Times New Roman" pitchFamily="18" charset="0"/>
              </a:rPr>
              <a:t>, «il </a:t>
            </a:r>
            <a:r>
              <a:rPr lang="it-IT" sz="1000" b="1" dirty="0" smtClean="0">
                <a:latin typeface="Times New Roman" pitchFamily="18" charset="0"/>
                <a:cs typeface="Times New Roman" pitchFamily="18" charset="0"/>
              </a:rPr>
              <a:t>Re</a:t>
            </a:r>
            <a:r>
              <a:rPr lang="it-IT" sz="1000" dirty="0" smtClean="0">
                <a:latin typeface="Times New Roman" pitchFamily="18" charset="0"/>
                <a:cs typeface="Times New Roman" pitchFamily="18" charset="0"/>
              </a:rPr>
              <a:t>»! Molto probabilmente, indicarono a </a:t>
            </a:r>
            <a:r>
              <a:rPr lang="it-IT" sz="1000" dirty="0" smtClean="0">
                <a:latin typeface="Times New Roman" pitchFamily="18" charset="0"/>
                <a:cs typeface="Times New Roman" pitchFamily="18" charset="0"/>
              </a:rPr>
              <a:t>Erode anche </a:t>
            </a:r>
            <a:r>
              <a:rPr lang="it-IT" sz="1000" b="1" i="1" dirty="0" smtClean="0">
                <a:latin typeface="Times New Roman" pitchFamily="18" charset="0"/>
                <a:cs typeface="Times New Roman" pitchFamily="18" charset="0"/>
              </a:rPr>
              <a:t>quel</a:t>
            </a:r>
            <a:r>
              <a:rPr lang="it-IT" sz="1000" dirty="0" smtClean="0">
                <a:latin typeface="Times New Roman" pitchFamily="18" charset="0"/>
                <a:cs typeface="Times New Roman" pitchFamily="18" charset="0"/>
              </a:rPr>
              <a:t> particolare momento, come segno di annuncio che il Messia attesa dai Giudei </a:t>
            </a:r>
            <a:r>
              <a:rPr lang="it-IT" sz="1000" i="1" u="sng" dirty="0" smtClean="0">
                <a:latin typeface="Times New Roman" pitchFamily="18" charset="0"/>
                <a:cs typeface="Times New Roman" pitchFamily="18" charset="0"/>
              </a:rPr>
              <a:t>stesse arrivando</a:t>
            </a:r>
            <a:r>
              <a:rPr lang="it-IT" sz="1000" dirty="0" smtClean="0">
                <a:latin typeface="Times New Roman" pitchFamily="18" charset="0"/>
                <a:cs typeface="Times New Roman" pitchFamily="18" charset="0"/>
              </a:rPr>
              <a:t>. Quindi, quel segno astrale (o </a:t>
            </a:r>
            <a:r>
              <a:rPr lang="it-IT" sz="1000" b="1" dirty="0" smtClean="0">
                <a:latin typeface="Times New Roman" pitchFamily="18" charset="0"/>
                <a:cs typeface="Times New Roman" pitchFamily="18" charset="0"/>
              </a:rPr>
              <a:t>cometa Pons-Brooks</a:t>
            </a:r>
            <a:r>
              <a:rPr lang="it-IT" sz="1000" dirty="0" smtClean="0">
                <a:latin typeface="Times New Roman" pitchFamily="18" charset="0"/>
                <a:cs typeface="Times New Roman" pitchFamily="18" charset="0"/>
              </a:rPr>
              <a:t>, che ha un periodo di 72,6 anni), di apparizione non frequente, essendo databile a una metà di dicembre del 4bc, </a:t>
            </a:r>
            <a:r>
              <a:rPr lang="it-IT" sz="1000" i="1" dirty="0" smtClean="0">
                <a:latin typeface="Times New Roman" pitchFamily="18" charset="0"/>
                <a:cs typeface="Times New Roman" pitchFamily="18" charset="0"/>
              </a:rPr>
              <a:t>assieme alla precedente comparsa della cometa </a:t>
            </a:r>
            <a:r>
              <a:rPr lang="it-IT" sz="1000" b="1" i="1" dirty="0" smtClean="0">
                <a:latin typeface="Times New Roman" pitchFamily="18" charset="0"/>
                <a:cs typeface="Times New Roman" pitchFamily="18" charset="0"/>
              </a:rPr>
              <a:t>Biela</a:t>
            </a:r>
            <a:r>
              <a:rPr lang="it-IT" sz="1000" dirty="0" smtClean="0">
                <a:latin typeface="Times New Roman" pitchFamily="18" charset="0"/>
                <a:cs typeface="Times New Roman" pitchFamily="18" charset="0"/>
              </a:rPr>
              <a:t> pochi mesi prima [per me], potrebbe essere ottimo </a:t>
            </a:r>
            <a:r>
              <a:rPr lang="it-IT" sz="1000" u="sng" dirty="0" smtClean="0">
                <a:latin typeface="Times New Roman" pitchFamily="18" charset="0"/>
                <a:cs typeface="Times New Roman" pitchFamily="18" charset="0"/>
              </a:rPr>
              <a:t>riferimento astronomico</a:t>
            </a:r>
            <a:r>
              <a:rPr lang="it-IT" sz="1000" dirty="0" smtClean="0">
                <a:latin typeface="Times New Roman" pitchFamily="18" charset="0"/>
                <a:cs typeface="Times New Roman" pitchFamily="18" charset="0"/>
              </a:rPr>
              <a:t> occorso </a:t>
            </a:r>
            <a:r>
              <a:rPr lang="it-IT" sz="1000" b="1" dirty="0" smtClean="0">
                <a:latin typeface="Times New Roman" pitchFamily="18" charset="0"/>
                <a:cs typeface="Times New Roman" pitchFamily="18" charset="0"/>
              </a:rPr>
              <a:t>2 anni prima della famosa strage degli innocenti</a:t>
            </a:r>
            <a:r>
              <a:rPr lang="it-IT" sz="1000" dirty="0" smtClean="0">
                <a:latin typeface="Times New Roman" pitchFamily="18" charset="0"/>
                <a:cs typeface="Times New Roman" pitchFamily="18" charset="0"/>
              </a:rPr>
              <a:t>, che fu poi perpetrata dal crudele Erode. Seppure per molti tutte queste potrebbero essere considerate mere coincidenze o puro frutto della mia fantasia, dal punto di vista </a:t>
            </a:r>
            <a:r>
              <a:rPr lang="it-IT" sz="1000" b="1" dirty="0" smtClean="0">
                <a:latin typeface="Times New Roman" pitchFamily="18" charset="0"/>
                <a:cs typeface="Times New Roman" pitchFamily="18" charset="0"/>
              </a:rPr>
              <a:t>astronomico</a:t>
            </a:r>
            <a:r>
              <a:rPr lang="it-IT" sz="1000" dirty="0" smtClean="0">
                <a:latin typeface="Times New Roman" pitchFamily="18" charset="0"/>
                <a:cs typeface="Times New Roman" pitchFamily="18" charset="0"/>
              </a:rPr>
              <a:t>… </a:t>
            </a:r>
            <a:r>
              <a:rPr lang="it-IT" sz="1000" i="1" u="sng" dirty="0" smtClean="0">
                <a:latin typeface="Times New Roman" pitchFamily="18" charset="0"/>
                <a:cs typeface="Times New Roman" pitchFamily="18" charset="0"/>
              </a:rPr>
              <a:t>Non sono mie</a:t>
            </a:r>
            <a:r>
              <a:rPr lang="it-IT" sz="1000" dirty="0" smtClean="0">
                <a:latin typeface="Times New Roman" pitchFamily="18" charset="0"/>
                <a:cs typeface="Times New Roman" pitchFamily="18" charset="0"/>
              </a:rPr>
              <a:t>. Che sia creduto o meno, sono tutti riferimenti astrali trovati seguendo un possibile, ed esegetico comportamento, che quegli astronomi e astrologi del paese dei Magi </a:t>
            </a:r>
            <a:r>
              <a:rPr lang="it-IT" sz="1000" i="1" dirty="0" smtClean="0">
                <a:latin typeface="Times New Roman" pitchFamily="18" charset="0"/>
                <a:cs typeface="Times New Roman" pitchFamily="18" charset="0"/>
              </a:rPr>
              <a:t>posso aver effettivamente fatto</a:t>
            </a:r>
            <a:r>
              <a:rPr lang="it-IT" sz="1000" dirty="0" smtClean="0">
                <a:latin typeface="Times New Roman" pitchFamily="18" charset="0"/>
                <a:cs typeface="Times New Roman" pitchFamily="18" charset="0"/>
              </a:rPr>
              <a:t>.</a:t>
            </a:r>
            <a:endParaRPr lang="it-IT" sz="1000" dirty="0">
              <a:latin typeface="Times New Roman" pitchFamily="18" charset="0"/>
              <a:cs typeface="Times New Roman" pitchFamily="18" charset="0"/>
            </a:endParaRPr>
          </a:p>
        </p:txBody>
      </p:sp>
      <p:sp>
        <p:nvSpPr>
          <p:cNvPr id="24" name="Rettangolo 23"/>
          <p:cNvSpPr/>
          <p:nvPr/>
        </p:nvSpPr>
        <p:spPr>
          <a:xfrm>
            <a:off x="920552" y="2564904"/>
            <a:ext cx="504056" cy="360040"/>
          </a:xfrm>
          <a:prstGeom prst="rect">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725258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906000" cy="5430199"/>
          </a:xfrm>
          <a:prstGeom prst="rect">
            <a:avLst/>
          </a:prstGeom>
        </p:spPr>
      </p:pic>
      <p:sp>
        <p:nvSpPr>
          <p:cNvPr id="3" name="CasellaDiTesto 2"/>
          <p:cNvSpPr txBox="1"/>
          <p:nvPr/>
        </p:nvSpPr>
        <p:spPr>
          <a:xfrm>
            <a:off x="-56456" y="5373216"/>
            <a:ext cx="9962456" cy="1477328"/>
          </a:xfrm>
          <a:prstGeom prst="rect">
            <a:avLst/>
          </a:prstGeom>
          <a:noFill/>
        </p:spPr>
        <p:txBody>
          <a:bodyPr wrap="square" rtlCol="0">
            <a:spAutoFit/>
          </a:bodyPr>
          <a:lstStyle/>
          <a:p>
            <a:pPr algn="just"/>
            <a:r>
              <a:rPr lang="it-IT" sz="1000" b="1" dirty="0" smtClean="0">
                <a:latin typeface="Times New Roman" pitchFamily="18" charset="0"/>
                <a:cs typeface="Times New Roman" pitchFamily="18" charset="0"/>
              </a:rPr>
              <a:t>Dopo</a:t>
            </a:r>
            <a:r>
              <a:rPr lang="it-IT" sz="1000" dirty="0" smtClean="0">
                <a:latin typeface="Times New Roman" pitchFamily="18" charset="0"/>
                <a:cs typeface="Times New Roman" pitchFamily="18" charset="0"/>
              </a:rPr>
              <a:t> il </a:t>
            </a:r>
            <a:r>
              <a:rPr lang="it-IT" sz="1000" dirty="0">
                <a:latin typeface="Times New Roman" pitchFamily="18" charset="0"/>
                <a:cs typeface="Times New Roman" pitchFamily="18" charset="0"/>
              </a:rPr>
              <a:t>ritorno da </a:t>
            </a:r>
            <a:r>
              <a:rPr lang="it-IT" sz="1000" dirty="0" smtClean="0">
                <a:latin typeface="Times New Roman" pitchFamily="18" charset="0"/>
                <a:cs typeface="Times New Roman" pitchFamily="18" charset="0"/>
              </a:rPr>
              <a:t>un </a:t>
            </a:r>
            <a:r>
              <a:rPr lang="it-IT" sz="1000" i="1" dirty="0" smtClean="0">
                <a:latin typeface="Times New Roman" pitchFamily="18" charset="0"/>
                <a:cs typeface="Times New Roman" pitchFamily="18" charset="0"/>
              </a:rPr>
              <a:t>movimento </a:t>
            </a:r>
            <a:r>
              <a:rPr lang="it-IT" sz="1000" i="1" dirty="0">
                <a:latin typeface="Times New Roman" pitchFamily="18" charset="0"/>
                <a:cs typeface="Times New Roman" pitchFamily="18" charset="0"/>
              </a:rPr>
              <a:t>retrogrado verso i </a:t>
            </a:r>
            <a:r>
              <a:rPr lang="it-IT" sz="1000" i="1" dirty="0" smtClean="0">
                <a:latin typeface="Times New Roman" pitchFamily="18" charset="0"/>
                <a:cs typeface="Times New Roman" pitchFamily="18" charset="0"/>
              </a:rPr>
              <a:t>Gemelli</a:t>
            </a:r>
            <a:r>
              <a:rPr lang="it-IT" sz="1000" dirty="0">
                <a:latin typeface="Times New Roman" pitchFamily="18" charset="0"/>
                <a:cs typeface="Times New Roman" pitchFamily="18" charset="0"/>
              </a:rPr>
              <a:t>, nel </a:t>
            </a:r>
            <a:r>
              <a:rPr lang="it-IT" sz="1000" b="1" dirty="0" smtClean="0">
                <a:latin typeface="Times New Roman" pitchFamily="18" charset="0"/>
                <a:cs typeface="Times New Roman" pitchFamily="18" charset="0"/>
              </a:rPr>
              <a:t>17/05/03</a:t>
            </a:r>
            <a:r>
              <a:rPr lang="it-IT" sz="1000" dirty="0" smtClean="0">
                <a:latin typeface="Times New Roman" pitchFamily="18" charset="0"/>
                <a:cs typeface="Times New Roman" pitchFamily="18" charset="0"/>
              </a:rPr>
              <a:t>bc</a:t>
            </a:r>
            <a:r>
              <a:rPr lang="it-IT" sz="1000" dirty="0">
                <a:latin typeface="Times New Roman" pitchFamily="18" charset="0"/>
                <a:cs typeface="Times New Roman" pitchFamily="18" charset="0"/>
              </a:rPr>
              <a:t>, Giove </a:t>
            </a:r>
            <a:r>
              <a:rPr lang="it-IT" sz="1000" u="sng" dirty="0" smtClean="0">
                <a:latin typeface="Times New Roman" pitchFamily="18" charset="0"/>
                <a:cs typeface="Times New Roman" pitchFamily="18" charset="0"/>
              </a:rPr>
              <a:t>torna</a:t>
            </a:r>
            <a:r>
              <a:rPr lang="it-IT" sz="1000" dirty="0" smtClean="0">
                <a:latin typeface="Times New Roman" pitchFamily="18" charset="0"/>
                <a:cs typeface="Times New Roman" pitchFamily="18" charset="0"/>
              </a:rPr>
              <a:t>, </a:t>
            </a:r>
            <a:r>
              <a:rPr lang="it-IT" sz="1000" b="1" dirty="0" smtClean="0">
                <a:latin typeface="Times New Roman" pitchFamily="18" charset="0"/>
                <a:cs typeface="Times New Roman" pitchFamily="18" charset="0"/>
              </a:rPr>
              <a:t>da</a:t>
            </a:r>
            <a:r>
              <a:rPr lang="it-IT" sz="1000" dirty="0" smtClean="0">
                <a:latin typeface="Times New Roman" pitchFamily="18" charset="0"/>
                <a:cs typeface="Times New Roman" pitchFamily="18" charset="0"/>
              </a:rPr>
              <a:t> essere in movimento retrogrado, e va in </a:t>
            </a:r>
            <a:r>
              <a:rPr lang="it-IT" sz="1000" u="sng" dirty="0" smtClean="0">
                <a:latin typeface="Times New Roman" pitchFamily="18" charset="0"/>
                <a:cs typeface="Times New Roman" pitchFamily="18" charset="0"/>
              </a:rPr>
              <a:t>congiunzione </a:t>
            </a:r>
            <a:r>
              <a:rPr lang="it-IT" sz="1000" b="1" u="sng" dirty="0" smtClean="0">
                <a:solidFill>
                  <a:srgbClr val="0070C0"/>
                </a:solidFill>
                <a:latin typeface="Times New Roman" pitchFamily="18" charset="0"/>
                <a:cs typeface="Times New Roman" pitchFamily="18" charset="0"/>
              </a:rPr>
              <a:t>ka-bar</a:t>
            </a:r>
            <a:r>
              <a:rPr lang="it-IT" sz="1000" u="sng" dirty="0" smtClean="0">
                <a:solidFill>
                  <a:srgbClr val="0070C0"/>
                </a:solidFill>
                <a:latin typeface="Times New Roman" pitchFamily="18" charset="0"/>
                <a:cs typeface="Times New Roman" pitchFamily="18" charset="0"/>
              </a:rPr>
              <a:t> </a:t>
            </a:r>
            <a:r>
              <a:rPr lang="it-IT" sz="1000" u="sng" dirty="0" smtClean="0">
                <a:latin typeface="Times New Roman" pitchFamily="18" charset="0"/>
                <a:cs typeface="Times New Roman" pitchFamily="18" charset="0"/>
              </a:rPr>
              <a:t>di </a:t>
            </a:r>
            <a:r>
              <a:rPr lang="it-IT" sz="1000" b="1" u="sng" dirty="0" smtClean="0">
                <a:latin typeface="Times New Roman" pitchFamily="18" charset="0"/>
                <a:cs typeface="Times New Roman" pitchFamily="18" charset="0"/>
              </a:rPr>
              <a:t>3</a:t>
            </a:r>
            <a:r>
              <a:rPr lang="it-IT" sz="1000" u="sng" dirty="0" smtClean="0">
                <a:latin typeface="Times New Roman" pitchFamily="18" charset="0"/>
                <a:cs typeface="Times New Roman" pitchFamily="18" charset="0"/>
              </a:rPr>
              <a:t> grad</a:t>
            </a:r>
            <a:r>
              <a:rPr lang="it-IT" sz="1000" dirty="0" smtClean="0">
                <a:latin typeface="Times New Roman" pitchFamily="18" charset="0"/>
                <a:cs typeface="Times New Roman" pitchFamily="18" charset="0"/>
              </a:rPr>
              <a:t>i </a:t>
            </a:r>
            <a:r>
              <a:rPr lang="it-IT" sz="1000" dirty="0">
                <a:latin typeface="Times New Roman" pitchFamily="18" charset="0"/>
                <a:cs typeface="Times New Roman" pitchFamily="18" charset="0"/>
              </a:rPr>
              <a:t>con la </a:t>
            </a:r>
            <a:r>
              <a:rPr lang="it-IT" sz="1000" dirty="0" smtClean="0">
                <a:latin typeface="Times New Roman" pitchFamily="18" charset="0"/>
                <a:cs typeface="Times New Roman" pitchFamily="18" charset="0"/>
              </a:rPr>
              <a:t>Luna nel Granchio </a:t>
            </a:r>
            <a:r>
              <a:rPr lang="it-IT" sz="1000" b="1" dirty="0" smtClean="0">
                <a:latin typeface="Times New Roman" pitchFamily="18" charset="0"/>
                <a:cs typeface="Times New Roman" pitchFamily="18" charset="0"/>
              </a:rPr>
              <a:t>[vedi foto bordo giallo inserita]</a:t>
            </a:r>
            <a:r>
              <a:rPr lang="it-IT" sz="1000" dirty="0" smtClean="0">
                <a:latin typeface="Times New Roman" pitchFamily="18" charset="0"/>
                <a:cs typeface="Times New Roman" pitchFamily="18" charset="0"/>
              </a:rPr>
              <a:t>, e due giorni dopo, la </a:t>
            </a:r>
            <a:r>
              <a:rPr lang="it-IT" sz="1000" b="1" dirty="0" smtClean="0">
                <a:latin typeface="Times New Roman" pitchFamily="18" charset="0"/>
                <a:cs typeface="Times New Roman" pitchFamily="18" charset="0"/>
              </a:rPr>
              <a:t>Luna</a:t>
            </a:r>
            <a:r>
              <a:rPr lang="it-IT" sz="1000" dirty="0" smtClean="0">
                <a:latin typeface="Times New Roman" pitchFamily="18" charset="0"/>
                <a:cs typeface="Times New Roman" pitchFamily="18" charset="0"/>
              </a:rPr>
              <a:t> entra in una </a:t>
            </a:r>
            <a:r>
              <a:rPr lang="it-IT" sz="1000" i="1" dirty="0" smtClean="0">
                <a:latin typeface="Times New Roman" pitchFamily="18" charset="0"/>
                <a:cs typeface="Times New Roman" pitchFamily="18" charset="0"/>
              </a:rPr>
              <a:t>congiunzione stretta con Regolo</a:t>
            </a:r>
            <a:r>
              <a:rPr lang="it-IT" sz="1000" dirty="0" smtClean="0">
                <a:latin typeface="Times New Roman" pitchFamily="18" charset="0"/>
                <a:cs typeface="Times New Roman" pitchFamily="18" charset="0"/>
              </a:rPr>
              <a:t>, di circa 16 primi [</a:t>
            </a:r>
            <a:r>
              <a:rPr lang="it-IT" sz="1000" b="1" dirty="0" smtClean="0">
                <a:latin typeface="Times New Roman" pitchFamily="18" charset="0"/>
                <a:cs typeface="Times New Roman" pitchFamily="18" charset="0"/>
              </a:rPr>
              <a:t>foto inserita con bordo arancio</a:t>
            </a:r>
            <a:r>
              <a:rPr lang="it-IT" sz="1000" dirty="0" smtClean="0">
                <a:latin typeface="Times New Roman" pitchFamily="18" charset="0"/>
                <a:cs typeface="Times New Roman" pitchFamily="18" charset="0"/>
              </a:rPr>
              <a:t>]. </a:t>
            </a:r>
            <a:r>
              <a:rPr lang="it-IT" sz="1000" dirty="0">
                <a:latin typeface="Times New Roman" pitchFamily="18" charset="0"/>
                <a:cs typeface="Times New Roman" pitchFamily="18" charset="0"/>
              </a:rPr>
              <a:t>Ne presero nota, assieme alla congiunzione di Mercurio che </a:t>
            </a:r>
            <a:r>
              <a:rPr lang="it-IT" sz="1000" dirty="0" smtClean="0">
                <a:latin typeface="Times New Roman" pitchFamily="18" charset="0"/>
                <a:cs typeface="Times New Roman" pitchFamily="18" charset="0"/>
              </a:rPr>
              <a:t>tramontava, circa </a:t>
            </a:r>
            <a:r>
              <a:rPr lang="it-IT" sz="1000" i="1" dirty="0" smtClean="0">
                <a:latin typeface="Times New Roman" pitchFamily="18" charset="0"/>
                <a:cs typeface="Times New Roman" pitchFamily="18" charset="0"/>
              </a:rPr>
              <a:t>due mesi dopo</a:t>
            </a:r>
            <a:r>
              <a:rPr lang="it-IT" sz="1000" dirty="0" smtClean="0">
                <a:latin typeface="Times New Roman" pitchFamily="18" charset="0"/>
                <a:cs typeface="Times New Roman" pitchFamily="18" charset="0"/>
              </a:rPr>
              <a:t>, con 20 primi di </a:t>
            </a:r>
            <a:r>
              <a:rPr lang="it-IT" sz="1000" dirty="0">
                <a:latin typeface="Times New Roman" pitchFamily="18" charset="0"/>
                <a:cs typeface="Times New Roman" pitchFamily="18" charset="0"/>
              </a:rPr>
              <a:t>grado Dietro a </a:t>
            </a:r>
            <a:r>
              <a:rPr lang="it-IT" sz="1000" dirty="0" smtClean="0">
                <a:latin typeface="Times New Roman" pitchFamily="18" charset="0"/>
                <a:cs typeface="Times New Roman" pitchFamily="18" charset="0"/>
              </a:rPr>
              <a:t>Regolo, il 2 luglio del 3bc [vedi foto inserita </a:t>
            </a:r>
            <a:r>
              <a:rPr lang="it-IT" sz="1000" u="sng" dirty="0" smtClean="0">
                <a:latin typeface="Times New Roman" pitchFamily="18" charset="0"/>
                <a:cs typeface="Times New Roman" pitchFamily="18" charset="0"/>
              </a:rPr>
              <a:t>bordo </a:t>
            </a:r>
            <a:r>
              <a:rPr lang="it-IT" sz="1000" b="1" u="sng" dirty="0" smtClean="0">
                <a:latin typeface="Times New Roman" pitchFamily="18" charset="0"/>
                <a:cs typeface="Times New Roman" pitchFamily="18" charset="0"/>
              </a:rPr>
              <a:t>rosso</a:t>
            </a:r>
            <a:r>
              <a:rPr lang="it-IT" sz="1000" dirty="0" smtClean="0">
                <a:latin typeface="Times New Roman" pitchFamily="18" charset="0"/>
                <a:cs typeface="Times New Roman" pitchFamily="18" charset="0"/>
              </a:rPr>
              <a:t>]. </a:t>
            </a:r>
            <a:r>
              <a:rPr lang="it-IT" sz="1000" dirty="0">
                <a:latin typeface="Times New Roman" pitchFamily="18" charset="0"/>
                <a:cs typeface="Times New Roman" pitchFamily="18" charset="0"/>
              </a:rPr>
              <a:t>Compresero certamente </a:t>
            </a:r>
            <a:r>
              <a:rPr lang="it-IT" sz="1000" dirty="0" smtClean="0">
                <a:latin typeface="Times New Roman" pitchFamily="18" charset="0"/>
                <a:cs typeface="Times New Roman" pitchFamily="18" charset="0"/>
              </a:rPr>
              <a:t>che </a:t>
            </a:r>
            <a:r>
              <a:rPr lang="it-IT" sz="1000" dirty="0">
                <a:latin typeface="Times New Roman" pitchFamily="18" charset="0"/>
                <a:cs typeface="Times New Roman" pitchFamily="18" charset="0"/>
              </a:rPr>
              <a:t>qualcosa stava per </a:t>
            </a:r>
            <a:r>
              <a:rPr lang="it-IT" sz="1000" dirty="0" smtClean="0">
                <a:latin typeface="Times New Roman" pitchFamily="18" charset="0"/>
                <a:cs typeface="Times New Roman" pitchFamily="18" charset="0"/>
              </a:rPr>
              <a:t>succedere. Presero </a:t>
            </a:r>
            <a:r>
              <a:rPr lang="it-IT" sz="1000" dirty="0">
                <a:latin typeface="Times New Roman" pitchFamily="18" charset="0"/>
                <a:cs typeface="Times New Roman" pitchFamily="18" charset="0"/>
              </a:rPr>
              <a:t>nota </a:t>
            </a:r>
            <a:r>
              <a:rPr lang="it-IT" sz="1000" dirty="0" smtClean="0">
                <a:latin typeface="Times New Roman" pitchFamily="18" charset="0"/>
                <a:cs typeface="Times New Roman" pitchFamily="18" charset="0"/>
              </a:rPr>
              <a:t>di questi eventi </a:t>
            </a:r>
            <a:r>
              <a:rPr lang="it-IT" sz="1000" i="1" dirty="0" smtClean="0">
                <a:latin typeface="Times New Roman" pitchFamily="18" charset="0"/>
                <a:cs typeface="Times New Roman" pitchFamily="18" charset="0"/>
              </a:rPr>
              <a:t>non frequenti</a:t>
            </a:r>
            <a:r>
              <a:rPr lang="it-IT" sz="1000" dirty="0" smtClean="0">
                <a:latin typeface="Times New Roman" pitchFamily="18" charset="0"/>
                <a:cs typeface="Times New Roman" pitchFamily="18" charset="0"/>
              </a:rPr>
              <a:t>. I tempi apparentemente indicati dagli eventi astronomici, stavano coincidendo sempre più strettamente con quelli della profezia delle settanta settimane di anni. Forse gli astrologi e astronomi del paese dei Magi, cominciarono a prendere in considerazione di fare i preparativi per un lungo viaggio verso la Giudea. Ma per la loro attitudine astrologica, prima di iniziare un tale lungo viaggio e fare una figura meschina, preferirono attendere di vedere almeno un evento [per loro] astrologicamente significativo, che non fosse </a:t>
            </a:r>
            <a:r>
              <a:rPr lang="it-IT" sz="1000" u="sng" dirty="0" smtClean="0">
                <a:latin typeface="Times New Roman" pitchFamily="18" charset="0"/>
                <a:cs typeface="Times New Roman" pitchFamily="18" charset="0"/>
              </a:rPr>
              <a:t>ricorsivo</a:t>
            </a:r>
            <a:r>
              <a:rPr lang="it-IT" sz="1000" dirty="0" smtClean="0">
                <a:latin typeface="Times New Roman" pitchFamily="18" charset="0"/>
                <a:cs typeface="Times New Roman" pitchFamily="18" charset="0"/>
              </a:rPr>
              <a:t>, suggerito dalla </a:t>
            </a:r>
            <a:r>
              <a:rPr lang="it-IT" sz="1000" i="1" dirty="0" smtClean="0">
                <a:latin typeface="Times New Roman" pitchFamily="18" charset="0"/>
                <a:cs typeface="Times New Roman" pitchFamily="18" charset="0"/>
              </a:rPr>
              <a:t>direzione</a:t>
            </a:r>
            <a:r>
              <a:rPr lang="it-IT" sz="1000" dirty="0" smtClean="0">
                <a:latin typeface="Times New Roman" pitchFamily="18" charset="0"/>
                <a:cs typeface="Times New Roman" pitchFamily="18" charset="0"/>
              </a:rPr>
              <a:t> di </a:t>
            </a:r>
            <a:r>
              <a:rPr lang="it-IT" sz="1000" b="1" dirty="0" smtClean="0">
                <a:latin typeface="Times New Roman" pitchFamily="18" charset="0"/>
                <a:cs typeface="Times New Roman" pitchFamily="18" charset="0"/>
              </a:rPr>
              <a:t>Venere,</a:t>
            </a:r>
            <a:r>
              <a:rPr lang="it-IT" sz="1000" dirty="0" smtClean="0">
                <a:latin typeface="Times New Roman" pitchFamily="18" charset="0"/>
                <a:cs typeface="Times New Roman" pitchFamily="18" charset="0"/>
              </a:rPr>
              <a:t> che correva veloce verso il pianeta </a:t>
            </a:r>
            <a:r>
              <a:rPr lang="it-IT" sz="1000" b="1" dirty="0" smtClean="0">
                <a:latin typeface="Times New Roman" pitchFamily="18" charset="0"/>
                <a:cs typeface="Times New Roman" pitchFamily="18" charset="0"/>
              </a:rPr>
              <a:t>Giove</a:t>
            </a:r>
            <a:r>
              <a:rPr lang="it-IT" sz="1000" dirty="0" smtClean="0">
                <a:latin typeface="Times New Roman" pitchFamily="18" charset="0"/>
                <a:cs typeface="Times New Roman" pitchFamily="18" charset="0"/>
              </a:rPr>
              <a:t> in direzione della costellazione </a:t>
            </a:r>
            <a:r>
              <a:rPr lang="it-IT" sz="1000" u="sng" dirty="0" smtClean="0">
                <a:latin typeface="Times New Roman" pitchFamily="18" charset="0"/>
                <a:cs typeface="Times New Roman" pitchFamily="18" charset="0"/>
              </a:rPr>
              <a:t>del Leone</a:t>
            </a:r>
            <a:r>
              <a:rPr lang="it-IT" sz="1000" dirty="0" smtClean="0">
                <a:latin typeface="Times New Roman" pitchFamily="18" charset="0"/>
                <a:cs typeface="Times New Roman" pitchFamily="18" charset="0"/>
              </a:rPr>
              <a:t>. Lo videro il </a:t>
            </a:r>
            <a:r>
              <a:rPr lang="it-IT" sz="1000" b="1" dirty="0" smtClean="0">
                <a:latin typeface="Times New Roman" pitchFamily="18" charset="0"/>
                <a:cs typeface="Times New Roman" pitchFamily="18" charset="0"/>
              </a:rPr>
              <a:t>9/8/03</a:t>
            </a:r>
            <a:r>
              <a:rPr lang="it-IT" sz="1000" dirty="0" smtClean="0">
                <a:latin typeface="Times New Roman" pitchFamily="18" charset="0"/>
                <a:cs typeface="Times New Roman" pitchFamily="18" charset="0"/>
              </a:rPr>
              <a:t>bc; </a:t>
            </a:r>
            <a:r>
              <a:rPr lang="it-IT" sz="1000" dirty="0">
                <a:latin typeface="Times New Roman" pitchFamily="18" charset="0"/>
                <a:cs typeface="Times New Roman" pitchFamily="18" charset="0"/>
              </a:rPr>
              <a:t>la Luna, </a:t>
            </a:r>
            <a:r>
              <a:rPr lang="it-IT" sz="1000" b="1" dirty="0">
                <a:latin typeface="Times New Roman" pitchFamily="18" charset="0"/>
                <a:cs typeface="Times New Roman" pitchFamily="18" charset="0"/>
              </a:rPr>
              <a:t>in altro</a:t>
            </a:r>
            <a:r>
              <a:rPr lang="it-IT" sz="1000" dirty="0">
                <a:latin typeface="Times New Roman" pitchFamily="18" charset="0"/>
                <a:cs typeface="Times New Roman" pitchFamily="18" charset="0"/>
              </a:rPr>
              <a:t> </a:t>
            </a:r>
            <a:r>
              <a:rPr lang="it-IT" sz="1000" b="1" u="sng" dirty="0">
                <a:solidFill>
                  <a:srgbClr val="0070C0"/>
                </a:solidFill>
                <a:latin typeface="Times New Roman" pitchFamily="18" charset="0"/>
                <a:cs typeface="Times New Roman" pitchFamily="18" charset="0"/>
              </a:rPr>
              <a:t>Ka-bar</a:t>
            </a:r>
            <a:r>
              <a:rPr lang="it-IT" sz="1000" u="sng" dirty="0">
                <a:latin typeface="Times New Roman" pitchFamily="18" charset="0"/>
                <a:cs typeface="Times New Roman" pitchFamily="18" charset="0"/>
              </a:rPr>
              <a:t> di 2 gradi con Venere e Giove, davanti a Regolo</a:t>
            </a:r>
            <a:r>
              <a:rPr lang="it-IT" sz="1000" dirty="0">
                <a:latin typeface="Times New Roman" pitchFamily="18" charset="0"/>
                <a:cs typeface="Times New Roman" pitchFamily="18" charset="0"/>
              </a:rPr>
              <a:t>, mentre </a:t>
            </a:r>
            <a:r>
              <a:rPr lang="it-IT" sz="1000" dirty="0" smtClean="0">
                <a:latin typeface="Times New Roman" pitchFamily="18" charset="0"/>
                <a:cs typeface="Times New Roman" pitchFamily="18" charset="0"/>
              </a:rPr>
              <a:t>alta al SUD, vedevano </a:t>
            </a:r>
            <a:r>
              <a:rPr lang="it-IT" sz="1000" dirty="0">
                <a:latin typeface="Times New Roman" pitchFamily="18" charset="0"/>
                <a:cs typeface="Times New Roman" pitchFamily="18" charset="0"/>
              </a:rPr>
              <a:t>la cometa </a:t>
            </a:r>
            <a:r>
              <a:rPr lang="it-IT" sz="1000" b="1" dirty="0">
                <a:latin typeface="Times New Roman" pitchFamily="18" charset="0"/>
                <a:cs typeface="Times New Roman" pitchFamily="18" charset="0"/>
              </a:rPr>
              <a:t>D’Arret</a:t>
            </a:r>
            <a:r>
              <a:rPr lang="it-IT" sz="1000" dirty="0">
                <a:latin typeface="Times New Roman" pitchFamily="18" charset="0"/>
                <a:cs typeface="Times New Roman" pitchFamily="18" charset="0"/>
              </a:rPr>
              <a:t> con magnitudo 5</a:t>
            </a:r>
            <a:r>
              <a:rPr lang="it-IT" sz="1000" dirty="0" smtClean="0">
                <a:latin typeface="Times New Roman" pitchFamily="18" charset="0"/>
                <a:cs typeface="Times New Roman" pitchFamily="18" charset="0"/>
              </a:rPr>
              <a:t>. [Per loro], questo evento più significativo, fu forse </a:t>
            </a:r>
            <a:r>
              <a:rPr lang="it-IT" sz="1000" b="1" dirty="0" smtClean="0">
                <a:latin typeface="Times New Roman" pitchFamily="18" charset="0"/>
                <a:cs typeface="Times New Roman" pitchFamily="18" charset="0"/>
              </a:rPr>
              <a:t>preannunciato</a:t>
            </a:r>
            <a:r>
              <a:rPr lang="it-IT" sz="1000" dirty="0" smtClean="0">
                <a:latin typeface="Times New Roman" pitchFamily="18" charset="0"/>
                <a:cs typeface="Times New Roman" pitchFamily="18" charset="0"/>
              </a:rPr>
              <a:t> da questa congiunzione della </a:t>
            </a:r>
            <a:r>
              <a:rPr lang="it-IT" sz="1000" u="sng" dirty="0" smtClean="0">
                <a:latin typeface="Times New Roman" pitchFamily="18" charset="0"/>
                <a:cs typeface="Times New Roman" pitchFamily="18" charset="0"/>
              </a:rPr>
              <a:t>Luna</a:t>
            </a:r>
            <a:r>
              <a:rPr lang="it-IT" sz="1000" dirty="0" smtClean="0">
                <a:latin typeface="Times New Roman" pitchFamily="18" charset="0"/>
                <a:cs typeface="Times New Roman" pitchFamily="18" charset="0"/>
              </a:rPr>
              <a:t> in forma </a:t>
            </a:r>
            <a:r>
              <a:rPr lang="it-IT" sz="1000" b="1" dirty="0" smtClean="0">
                <a:solidFill>
                  <a:srgbClr val="0070C0"/>
                </a:solidFill>
                <a:latin typeface="Times New Roman" pitchFamily="18" charset="0"/>
                <a:cs typeface="Times New Roman" pitchFamily="18" charset="0"/>
              </a:rPr>
              <a:t>Ka-bar</a:t>
            </a:r>
            <a:r>
              <a:rPr lang="it-IT" sz="1000" i="1" dirty="0" smtClean="0">
                <a:latin typeface="Times New Roman" pitchFamily="18" charset="0"/>
                <a:cs typeface="Times New Roman" pitchFamily="18" charset="0"/>
              </a:rPr>
              <a:t> </a:t>
            </a:r>
            <a:r>
              <a:rPr lang="it-IT" sz="1000" dirty="0" smtClean="0">
                <a:latin typeface="Times New Roman" pitchFamily="18" charset="0"/>
                <a:cs typeface="Times New Roman" pitchFamily="18" charset="0"/>
              </a:rPr>
              <a:t>di circa 2 gradi con </a:t>
            </a:r>
            <a:r>
              <a:rPr lang="it-IT" sz="1000" u="sng" dirty="0" smtClean="0">
                <a:latin typeface="Times New Roman" pitchFamily="18" charset="0"/>
                <a:cs typeface="Times New Roman" pitchFamily="18" charset="0"/>
              </a:rPr>
              <a:t>Giove</a:t>
            </a:r>
            <a:r>
              <a:rPr lang="it-IT" sz="1000" dirty="0" smtClean="0">
                <a:latin typeface="Times New Roman" pitchFamily="18" charset="0"/>
                <a:cs typeface="Times New Roman" pitchFamily="18" charset="0"/>
              </a:rPr>
              <a:t> e </a:t>
            </a:r>
            <a:r>
              <a:rPr lang="it-IT" sz="1000" u="sng" dirty="0" smtClean="0">
                <a:latin typeface="Times New Roman" pitchFamily="18" charset="0"/>
                <a:cs typeface="Times New Roman" pitchFamily="18" charset="0"/>
              </a:rPr>
              <a:t>Venere</a:t>
            </a:r>
            <a:r>
              <a:rPr lang="it-IT" sz="1000" dirty="0" smtClean="0">
                <a:latin typeface="Times New Roman" pitchFamily="18" charset="0"/>
                <a:cs typeface="Times New Roman" pitchFamily="18" charset="0"/>
              </a:rPr>
              <a:t>, a circa sette gradi davanti alla stella Regolo del Leone nel </a:t>
            </a:r>
            <a:r>
              <a:rPr lang="it-IT" sz="1000" b="1" dirty="0" smtClean="0">
                <a:latin typeface="Times New Roman" pitchFamily="18" charset="0"/>
                <a:cs typeface="Times New Roman" pitchFamily="18" charset="0"/>
              </a:rPr>
              <a:t>nove agosto del 3bc</a:t>
            </a:r>
            <a:r>
              <a:rPr lang="it-IT" sz="1000" dirty="0" smtClean="0">
                <a:latin typeface="Times New Roman" pitchFamily="18" charset="0"/>
                <a:cs typeface="Times New Roman" pitchFamily="18" charset="0"/>
              </a:rPr>
              <a:t>, come illustrato sopra.. </a:t>
            </a:r>
            <a:endParaRPr lang="it-IT" sz="1000" dirty="0">
              <a:latin typeface="Times New Roman" pitchFamily="18" charset="0"/>
              <a:cs typeface="Times New Roman" pitchFamily="18" charset="0"/>
            </a:endParaRPr>
          </a:p>
        </p:txBody>
      </p:sp>
      <p:pic>
        <p:nvPicPr>
          <p:cNvPr id="4" name="Immagine 3"/>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0030" y="2951522"/>
            <a:ext cx="3204778" cy="2454884"/>
          </a:xfrm>
          <a:prstGeom prst="rect">
            <a:avLst/>
          </a:prstGeom>
          <a:ln w="19050">
            <a:solidFill>
              <a:srgbClr val="FFFF00"/>
            </a:solidFill>
          </a:ln>
        </p:spPr>
      </p:pic>
      <p:pic>
        <p:nvPicPr>
          <p:cNvPr id="5" name="Immagine 4"/>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000672" y="55637"/>
            <a:ext cx="3096344" cy="2149227"/>
          </a:xfrm>
          <a:prstGeom prst="rect">
            <a:avLst/>
          </a:prstGeom>
          <a:ln w="28575">
            <a:solidFill>
              <a:srgbClr val="FFC000"/>
            </a:solidFill>
          </a:ln>
        </p:spPr>
      </p:pic>
      <p:pic>
        <p:nvPicPr>
          <p:cNvPr id="6" name="Immagine 5"/>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val="0"/>
              </a:ext>
            </a:extLst>
          </a:blip>
          <a:stretch>
            <a:fillRect/>
          </a:stretch>
        </p:blipFill>
        <p:spPr>
          <a:xfrm>
            <a:off x="7158114" y="404664"/>
            <a:ext cx="2705531" cy="1146622"/>
          </a:xfrm>
          <a:prstGeom prst="rect">
            <a:avLst/>
          </a:prstGeom>
          <a:ln w="28575">
            <a:solidFill>
              <a:srgbClr val="FF0000"/>
            </a:solidFill>
          </a:ln>
        </p:spPr>
      </p:pic>
    </p:spTree>
    <p:extLst>
      <p:ext uri="{BB962C8B-B14F-4D97-AF65-F5344CB8AC3E}">
        <p14:creationId xmlns:p14="http://schemas.microsoft.com/office/powerpoint/2010/main" val="2158444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0" y="-27384"/>
            <a:ext cx="9906000" cy="5392778"/>
          </a:xfrm>
          <a:prstGeom prst="rect">
            <a:avLst/>
          </a:prstGeom>
        </p:spPr>
      </p:pic>
      <p:pic>
        <p:nvPicPr>
          <p:cNvPr id="3" name="Immagine 2"/>
          <p:cNvPicPr>
            <a:picLocks noChangeAspect="1"/>
          </p:cNvPicPr>
          <p:nvPr/>
        </p:nvPicPr>
        <p:blipFill>
          <a:blip r:embed="rId4" cstate="print">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961112" y="2995666"/>
            <a:ext cx="3931910" cy="2369728"/>
          </a:xfrm>
          <a:prstGeom prst="rect">
            <a:avLst/>
          </a:prstGeom>
          <a:ln w="19050">
            <a:solidFill>
              <a:srgbClr val="FFFF00"/>
            </a:solidFill>
          </a:ln>
        </p:spPr>
      </p:pic>
      <p:sp>
        <p:nvSpPr>
          <p:cNvPr id="4" name="CasellaDiTesto 3"/>
          <p:cNvSpPr txBox="1"/>
          <p:nvPr/>
        </p:nvSpPr>
        <p:spPr>
          <a:xfrm>
            <a:off x="4448944" y="5365394"/>
            <a:ext cx="5457056" cy="1477328"/>
          </a:xfrm>
          <a:prstGeom prst="rect">
            <a:avLst/>
          </a:prstGeom>
          <a:noFill/>
        </p:spPr>
        <p:txBody>
          <a:bodyPr wrap="square" rtlCol="0">
            <a:spAutoFit/>
          </a:bodyPr>
          <a:lstStyle/>
          <a:p>
            <a:pPr algn="just"/>
            <a:r>
              <a:rPr lang="it-IT" sz="1000" dirty="0">
                <a:latin typeface="Times New Roman" pitchFamily="18" charset="0"/>
                <a:cs typeface="Times New Roman" pitchFamily="18" charset="0"/>
              </a:rPr>
              <a:t>Seguirono il </a:t>
            </a:r>
            <a:r>
              <a:rPr lang="it-IT" sz="1000" dirty="0" smtClean="0">
                <a:latin typeface="Times New Roman" pitchFamily="18" charset="0"/>
                <a:cs typeface="Times New Roman" pitchFamily="18" charset="0"/>
              </a:rPr>
              <a:t>cielo, </a:t>
            </a:r>
            <a:r>
              <a:rPr lang="it-IT" sz="1000" dirty="0">
                <a:latin typeface="Times New Roman" pitchFamily="18" charset="0"/>
                <a:cs typeface="Times New Roman" pitchFamily="18" charset="0"/>
              </a:rPr>
              <a:t>con </a:t>
            </a:r>
            <a:r>
              <a:rPr lang="it-IT" sz="1000" dirty="0" smtClean="0">
                <a:latin typeface="Times New Roman" pitchFamily="18" charset="0"/>
                <a:cs typeface="Times New Roman" pitchFamily="18" charset="0"/>
              </a:rPr>
              <a:t>riferimento </a:t>
            </a:r>
            <a:r>
              <a:rPr lang="it-IT" sz="1000" dirty="0">
                <a:latin typeface="Times New Roman" pitchFamily="18" charset="0"/>
                <a:cs typeface="Times New Roman" pitchFamily="18" charset="0"/>
              </a:rPr>
              <a:t>alla stella Regolo [</a:t>
            </a:r>
            <a:r>
              <a:rPr lang="it-IT" sz="1000" b="1" dirty="0">
                <a:solidFill>
                  <a:srgbClr val="0070C0"/>
                </a:solidFill>
                <a:latin typeface="Times New Roman" pitchFamily="18" charset="0"/>
                <a:cs typeface="Times New Roman" pitchFamily="18" charset="0"/>
              </a:rPr>
              <a:t>LUGAL</a:t>
            </a:r>
            <a:r>
              <a:rPr lang="it-IT" sz="1000" dirty="0" smtClean="0">
                <a:latin typeface="Times New Roman" pitchFamily="18" charset="0"/>
                <a:cs typeface="Times New Roman" pitchFamily="18" charset="0"/>
              </a:rPr>
              <a:t>], </a:t>
            </a:r>
            <a:r>
              <a:rPr lang="it-IT" sz="1000" dirty="0">
                <a:latin typeface="Times New Roman" pitchFamily="18" charset="0"/>
                <a:cs typeface="Times New Roman" pitchFamily="18" charset="0"/>
              </a:rPr>
              <a:t>nei giorni successivi, e </a:t>
            </a:r>
            <a:r>
              <a:rPr lang="it-IT" sz="1000" b="1" dirty="0">
                <a:latin typeface="Times New Roman" pitchFamily="18" charset="0"/>
                <a:cs typeface="Times New Roman" pitchFamily="18" charset="0"/>
              </a:rPr>
              <a:t>il giorno 12 agosto </a:t>
            </a:r>
            <a:r>
              <a:rPr lang="it-IT" sz="1000" b="1" dirty="0" smtClean="0">
                <a:latin typeface="Times New Roman" pitchFamily="18" charset="0"/>
                <a:cs typeface="Times New Roman" pitchFamily="18" charset="0"/>
              </a:rPr>
              <a:t>3bc</a:t>
            </a:r>
            <a:r>
              <a:rPr lang="it-IT" sz="1000" dirty="0" smtClean="0">
                <a:latin typeface="Times New Roman" pitchFamily="18" charset="0"/>
                <a:cs typeface="Times New Roman" pitchFamily="18" charset="0"/>
              </a:rPr>
              <a:t>, </a:t>
            </a:r>
            <a:r>
              <a:rPr lang="it-IT" sz="1000" dirty="0">
                <a:latin typeface="Times New Roman" pitchFamily="18" charset="0"/>
                <a:cs typeface="Times New Roman" pitchFamily="18" charset="0"/>
              </a:rPr>
              <a:t>osservarono una prima e molto brillante congiunzione  [di magnitudo -5 (la Luna ha magnitudo -8)], di Venere con Giove, </a:t>
            </a:r>
            <a:r>
              <a:rPr lang="it-IT" sz="1000" dirty="0" smtClean="0">
                <a:latin typeface="Times New Roman" pitchFamily="18" charset="0"/>
                <a:cs typeface="Times New Roman" pitchFamily="18" charset="0"/>
              </a:rPr>
              <a:t>separati da solo 10 primi di grado [vedi foto inserita bordo giallo], e a circa sette </a:t>
            </a:r>
            <a:r>
              <a:rPr lang="it-IT" sz="1000" dirty="0">
                <a:latin typeface="Times New Roman" pitchFamily="18" charset="0"/>
                <a:cs typeface="Times New Roman" pitchFamily="18" charset="0"/>
              </a:rPr>
              <a:t>gradi </a:t>
            </a:r>
            <a:r>
              <a:rPr lang="it-IT" sz="1000" dirty="0" smtClean="0">
                <a:latin typeface="Times New Roman" pitchFamily="18" charset="0"/>
                <a:cs typeface="Times New Roman" pitchFamily="18" charset="0"/>
              </a:rPr>
              <a:t>sopra </a:t>
            </a:r>
            <a:r>
              <a:rPr lang="it-IT" sz="1000" dirty="0">
                <a:latin typeface="Times New Roman" pitchFamily="18" charset="0"/>
                <a:cs typeface="Times New Roman" pitchFamily="18" charset="0"/>
              </a:rPr>
              <a:t>a </a:t>
            </a:r>
            <a:r>
              <a:rPr lang="it-IT" sz="1000" dirty="0" smtClean="0">
                <a:latin typeface="Times New Roman" pitchFamily="18" charset="0"/>
                <a:cs typeface="Times New Roman" pitchFamily="18" charset="0"/>
              </a:rPr>
              <a:t>Regolo e, mentre era alta al SUD, poterono vedere una cometa [la d’Arrest], di magnitudo 5]. Compresero </a:t>
            </a:r>
            <a:r>
              <a:rPr lang="it-IT" sz="1000" dirty="0">
                <a:latin typeface="Times New Roman" pitchFamily="18" charset="0"/>
                <a:cs typeface="Times New Roman" pitchFamily="18" charset="0"/>
              </a:rPr>
              <a:t>che l'evento era eccezionale... E </a:t>
            </a:r>
            <a:r>
              <a:rPr lang="it-IT" sz="1000" dirty="0" smtClean="0">
                <a:latin typeface="Times New Roman" pitchFamily="18" charset="0"/>
                <a:cs typeface="Times New Roman" pitchFamily="18" charset="0"/>
              </a:rPr>
              <a:t>notarono pure, </a:t>
            </a:r>
            <a:r>
              <a:rPr lang="it-IT" sz="1000" dirty="0">
                <a:latin typeface="Times New Roman" pitchFamily="18" charset="0"/>
                <a:cs typeface="Times New Roman" pitchFamily="18" charset="0"/>
              </a:rPr>
              <a:t>che il giorno 18 agosto 3bc [foto </a:t>
            </a:r>
            <a:r>
              <a:rPr lang="it-IT" sz="1000" dirty="0" smtClean="0">
                <a:latin typeface="Times New Roman" pitchFamily="18" charset="0"/>
                <a:cs typeface="Times New Roman" pitchFamily="18" charset="0"/>
              </a:rPr>
              <a:t>di fianco], </a:t>
            </a:r>
            <a:r>
              <a:rPr lang="it-IT" sz="1000" dirty="0">
                <a:latin typeface="Times New Roman" pitchFamily="18" charset="0"/>
                <a:cs typeface="Times New Roman" pitchFamily="18" charset="0"/>
              </a:rPr>
              <a:t>Venere era sceso </a:t>
            </a:r>
            <a:r>
              <a:rPr lang="it-IT" sz="1000" dirty="0" smtClean="0">
                <a:latin typeface="Times New Roman" pitchFamily="18" charset="0"/>
                <a:cs typeface="Times New Roman" pitchFamily="18" charset="0"/>
              </a:rPr>
              <a:t>muovendosi verso </a:t>
            </a:r>
            <a:r>
              <a:rPr lang="it-IT" sz="1000" dirty="0">
                <a:latin typeface="Times New Roman" pitchFamily="18" charset="0"/>
                <a:cs typeface="Times New Roman" pitchFamily="18" charset="0"/>
              </a:rPr>
              <a:t>Regolo, </a:t>
            </a:r>
            <a:r>
              <a:rPr lang="it-IT" sz="1000" dirty="0" smtClean="0">
                <a:latin typeface="Times New Roman" pitchFamily="18" charset="0"/>
                <a:cs typeface="Times New Roman" pitchFamily="18" charset="0"/>
              </a:rPr>
              <a:t>e sorgendo </a:t>
            </a:r>
            <a:r>
              <a:rPr lang="it-IT" sz="1000" dirty="0">
                <a:latin typeface="Times New Roman" pitchFamily="18" charset="0"/>
                <a:cs typeface="Times New Roman" pitchFamily="18" charset="0"/>
              </a:rPr>
              <a:t>assieme ad esso, </a:t>
            </a:r>
            <a:r>
              <a:rPr lang="it-IT" sz="1000" b="1" dirty="0">
                <a:latin typeface="Times New Roman" pitchFamily="18" charset="0"/>
                <a:cs typeface="Times New Roman" pitchFamily="18" charset="0"/>
              </a:rPr>
              <a:t>con </a:t>
            </a:r>
            <a:r>
              <a:rPr lang="it-IT" sz="1000" b="1" dirty="0" smtClean="0">
                <a:latin typeface="Times New Roman" pitchFamily="18" charset="0"/>
                <a:cs typeface="Times New Roman" pitchFamily="18" charset="0"/>
              </a:rPr>
              <a:t>meno di 1 </a:t>
            </a:r>
            <a:r>
              <a:rPr lang="it-IT" sz="1000" b="1" dirty="0">
                <a:latin typeface="Times New Roman" pitchFamily="18" charset="0"/>
                <a:cs typeface="Times New Roman" pitchFamily="18" charset="0"/>
              </a:rPr>
              <a:t>grado dietro a Regolo</a:t>
            </a:r>
            <a:r>
              <a:rPr lang="it-IT" sz="1000" dirty="0">
                <a:latin typeface="Times New Roman" pitchFamily="18" charset="0"/>
                <a:cs typeface="Times New Roman" pitchFamily="18" charset="0"/>
              </a:rPr>
              <a:t>, mentre </a:t>
            </a:r>
            <a:r>
              <a:rPr lang="it-IT" sz="1000" u="sng" dirty="0">
                <a:latin typeface="Times New Roman" pitchFamily="18" charset="0"/>
                <a:cs typeface="Times New Roman" pitchFamily="18" charset="0"/>
              </a:rPr>
              <a:t>Giove</a:t>
            </a:r>
            <a:r>
              <a:rPr lang="it-IT" sz="1000" dirty="0">
                <a:latin typeface="Times New Roman" pitchFamily="18" charset="0"/>
                <a:cs typeface="Times New Roman" pitchFamily="18" charset="0"/>
              </a:rPr>
              <a:t> era a 6 gradi davanti a Venere. </a:t>
            </a:r>
            <a:r>
              <a:rPr lang="it-IT" sz="1000" dirty="0" smtClean="0">
                <a:latin typeface="Times New Roman" pitchFamily="18" charset="0"/>
                <a:cs typeface="Times New Roman" pitchFamily="18" charset="0"/>
              </a:rPr>
              <a:t>Certamente fu allora che fecero tutti </a:t>
            </a:r>
            <a:r>
              <a:rPr lang="it-IT" sz="1000" dirty="0">
                <a:latin typeface="Times New Roman" pitchFamily="18" charset="0"/>
                <a:cs typeface="Times New Roman" pitchFamily="18" charset="0"/>
              </a:rPr>
              <a:t>i </a:t>
            </a:r>
            <a:r>
              <a:rPr lang="it-IT" sz="1000" b="1" dirty="0">
                <a:latin typeface="Times New Roman" pitchFamily="18" charset="0"/>
                <a:cs typeface="Times New Roman" pitchFamily="18" charset="0"/>
              </a:rPr>
              <a:t>preparativi</a:t>
            </a:r>
            <a:r>
              <a:rPr lang="it-IT" sz="1000" dirty="0">
                <a:latin typeface="Times New Roman" pitchFamily="18" charset="0"/>
                <a:cs typeface="Times New Roman" pitchFamily="18" charset="0"/>
              </a:rPr>
              <a:t> per andare in Giudea; ma quando partire? Il viaggio era lungo e impervio... </a:t>
            </a:r>
            <a:r>
              <a:rPr lang="it-IT" sz="1000" dirty="0" smtClean="0">
                <a:latin typeface="Times New Roman" pitchFamily="18" charset="0"/>
                <a:cs typeface="Times New Roman" pitchFamily="18" charset="0"/>
              </a:rPr>
              <a:t>Forse più di 3000 </a:t>
            </a:r>
            <a:r>
              <a:rPr lang="it-IT" sz="1000" dirty="0">
                <a:latin typeface="Times New Roman" pitchFamily="18" charset="0"/>
                <a:cs typeface="Times New Roman" pitchFamily="18" charset="0"/>
              </a:rPr>
              <a:t>Km; dovevano aspettarsi </a:t>
            </a:r>
            <a:r>
              <a:rPr lang="it-IT" sz="1000" dirty="0" smtClean="0">
                <a:latin typeface="Times New Roman" pitchFamily="18" charset="0"/>
                <a:cs typeface="Times New Roman" pitchFamily="18" charset="0"/>
              </a:rPr>
              <a:t>[secondo </a:t>
            </a:r>
            <a:r>
              <a:rPr lang="it-IT" sz="1000" dirty="0">
                <a:latin typeface="Times New Roman" pitchFamily="18" charset="0"/>
                <a:cs typeface="Times New Roman" pitchFamily="18" charset="0"/>
              </a:rPr>
              <a:t>loro], </a:t>
            </a:r>
            <a:r>
              <a:rPr lang="it-IT" sz="1000" dirty="0" smtClean="0">
                <a:latin typeface="Times New Roman" pitchFamily="18" charset="0"/>
                <a:cs typeface="Times New Roman" pitchFamily="18" charset="0"/>
              </a:rPr>
              <a:t>una conferma molto simile. </a:t>
            </a:r>
            <a:endParaRPr lang="it-IT" sz="1000" dirty="0">
              <a:latin typeface="Times New Roman" pitchFamily="18" charset="0"/>
              <a:cs typeface="Times New Roman" pitchFamily="18" charset="0"/>
            </a:endParaRPr>
          </a:p>
        </p:txBody>
      </p:sp>
      <p:sp>
        <p:nvSpPr>
          <p:cNvPr id="5" name="Rettangolo 4"/>
          <p:cNvSpPr/>
          <p:nvPr/>
        </p:nvSpPr>
        <p:spPr>
          <a:xfrm>
            <a:off x="5817096" y="332656"/>
            <a:ext cx="432048" cy="21602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 name="Immagine 5"/>
          <p:cNvPicPr>
            <a:picLocks noChangeAspect="1"/>
          </p:cNvPicPr>
          <p:nvPr/>
        </p:nvPicPr>
        <p:blipFill>
          <a:blip r:embed="rId6" cstate="print">
            <a:extLst>
              <a:ext uri="{BEBA8EAE-BF5A-486C-A8C5-ECC9F3942E4B}">
                <a14:imgProps xmlns:a14="http://schemas.microsoft.com/office/drawing/2010/main">
                  <a14:imgLayer r:embed="rId7">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636" y="4372703"/>
            <a:ext cx="4452580" cy="2468352"/>
          </a:xfrm>
          <a:prstGeom prst="rect">
            <a:avLst/>
          </a:prstGeom>
          <a:ln w="19050">
            <a:solidFill>
              <a:srgbClr val="FF0000"/>
            </a:solidFill>
          </a:ln>
        </p:spPr>
      </p:pic>
      <p:cxnSp>
        <p:nvCxnSpPr>
          <p:cNvPr id="8" name="Connettore 2 7"/>
          <p:cNvCxnSpPr/>
          <p:nvPr/>
        </p:nvCxnSpPr>
        <p:spPr>
          <a:xfrm flipV="1">
            <a:off x="5964368" y="561388"/>
            <a:ext cx="0" cy="360040"/>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5647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5552" y="0"/>
            <a:ext cx="4248472" cy="5156879"/>
          </a:xfrm>
          <a:prstGeom prst="rect">
            <a:avLst/>
          </a:prstGeom>
          <a:ln w="19050">
            <a:solidFill>
              <a:srgbClr val="FFFF00"/>
            </a:solidFill>
          </a:ln>
        </p:spPr>
      </p:pic>
      <p:sp>
        <p:nvSpPr>
          <p:cNvPr id="3" name="CasellaDiTesto 2"/>
          <p:cNvSpPr txBox="1"/>
          <p:nvPr/>
        </p:nvSpPr>
        <p:spPr>
          <a:xfrm>
            <a:off x="4173855" y="0"/>
            <a:ext cx="5732145" cy="3016210"/>
          </a:xfrm>
          <a:prstGeom prst="rect">
            <a:avLst/>
          </a:prstGeom>
          <a:noFill/>
        </p:spPr>
        <p:txBody>
          <a:bodyPr wrap="square" rtlCol="0">
            <a:spAutoFit/>
          </a:bodyPr>
          <a:lstStyle/>
          <a:p>
            <a:pPr algn="just"/>
            <a:r>
              <a:rPr lang="it-IT" sz="1000" dirty="0">
                <a:latin typeface="Times New Roman" pitchFamily="18" charset="0"/>
                <a:cs typeface="Times New Roman" pitchFamily="18" charset="0"/>
              </a:rPr>
              <a:t>Si </a:t>
            </a:r>
            <a:r>
              <a:rPr lang="it-IT" sz="1000" dirty="0" smtClean="0">
                <a:latin typeface="Times New Roman" pitchFamily="18" charset="0"/>
                <a:cs typeface="Times New Roman" pitchFamily="18" charset="0"/>
              </a:rPr>
              <a:t>accertarono </a:t>
            </a:r>
            <a:r>
              <a:rPr lang="it-IT" sz="1000" dirty="0">
                <a:latin typeface="Times New Roman" pitchFamily="18" charset="0"/>
                <a:cs typeface="Times New Roman" pitchFamily="18" charset="0"/>
              </a:rPr>
              <a:t>[secondo loro], di non </a:t>
            </a:r>
            <a:r>
              <a:rPr lang="it-IT" sz="1000" dirty="0" smtClean="0">
                <a:latin typeface="Times New Roman" pitchFamily="18" charset="0"/>
                <a:cs typeface="Times New Roman" pitchFamily="18" charset="0"/>
              </a:rPr>
              <a:t>errare; perciò </a:t>
            </a:r>
            <a:r>
              <a:rPr lang="it-IT" sz="1000" dirty="0">
                <a:latin typeface="Times New Roman" pitchFamily="18" charset="0"/>
                <a:cs typeface="Times New Roman" pitchFamily="18" charset="0"/>
              </a:rPr>
              <a:t>attesero fino a che videro, il </a:t>
            </a:r>
            <a:r>
              <a:rPr lang="it-IT" sz="1000" b="1" dirty="0">
                <a:latin typeface="Times New Roman" pitchFamily="18" charset="0"/>
                <a:cs typeface="Times New Roman" pitchFamily="18" charset="0"/>
              </a:rPr>
              <a:t>15 settembre del 3bc</a:t>
            </a:r>
            <a:r>
              <a:rPr lang="it-IT" sz="1000" dirty="0">
                <a:latin typeface="Times New Roman" pitchFamily="18" charset="0"/>
                <a:cs typeface="Times New Roman" pitchFamily="18" charset="0"/>
              </a:rPr>
              <a:t>, che anche </a:t>
            </a:r>
            <a:r>
              <a:rPr lang="it-IT" sz="1000" dirty="0" smtClean="0">
                <a:latin typeface="Times New Roman" pitchFamily="18" charset="0"/>
                <a:cs typeface="Times New Roman" pitchFamily="18" charset="0"/>
              </a:rPr>
              <a:t>Giove </a:t>
            </a:r>
            <a:r>
              <a:rPr lang="it-IT" sz="1000" dirty="0">
                <a:latin typeface="Times New Roman" pitchFamily="18" charset="0"/>
                <a:cs typeface="Times New Roman" pitchFamily="18" charset="0"/>
              </a:rPr>
              <a:t>si </a:t>
            </a:r>
            <a:r>
              <a:rPr lang="it-IT" sz="1000" dirty="0" smtClean="0">
                <a:latin typeface="Times New Roman" pitchFamily="18" charset="0"/>
                <a:cs typeface="Times New Roman" pitchFamily="18" charset="0"/>
              </a:rPr>
              <a:t>congiungesse </a:t>
            </a:r>
            <a:r>
              <a:rPr lang="it-IT" sz="1000" dirty="0">
                <a:latin typeface="Times New Roman" pitchFamily="18" charset="0"/>
                <a:cs typeface="Times New Roman" pitchFamily="18" charset="0"/>
              </a:rPr>
              <a:t>con meno di un grado, con Regolo al suo </a:t>
            </a:r>
            <a:r>
              <a:rPr lang="it-IT" sz="1000" dirty="0" smtClean="0">
                <a:latin typeface="Times New Roman" pitchFamily="18" charset="0"/>
                <a:cs typeface="Times New Roman" pitchFamily="18" charset="0"/>
              </a:rPr>
              <a:t>sorgere, </a:t>
            </a:r>
            <a:r>
              <a:rPr lang="it-IT" sz="1000" dirty="0">
                <a:latin typeface="Times New Roman" pitchFamily="18" charset="0"/>
                <a:cs typeface="Times New Roman" pitchFamily="18" charset="0"/>
              </a:rPr>
              <a:t>e </a:t>
            </a:r>
            <a:r>
              <a:rPr lang="it-IT" sz="1000" u="sng" dirty="0">
                <a:latin typeface="Times New Roman" pitchFamily="18" charset="0"/>
                <a:cs typeface="Times New Roman" pitchFamily="18" charset="0"/>
              </a:rPr>
              <a:t>osservando</a:t>
            </a:r>
            <a:r>
              <a:rPr lang="it-IT" sz="1000" dirty="0">
                <a:latin typeface="Times New Roman" pitchFamily="18" charset="0"/>
                <a:cs typeface="Times New Roman" pitchFamily="18" charset="0"/>
              </a:rPr>
              <a:t> </a:t>
            </a:r>
            <a:r>
              <a:rPr lang="it-IT" sz="1000" dirty="0" smtClean="0">
                <a:latin typeface="Times New Roman" pitchFamily="18" charset="0"/>
                <a:cs typeface="Times New Roman" pitchFamily="18" charset="0"/>
              </a:rPr>
              <a:t>poi [secondo </a:t>
            </a:r>
            <a:r>
              <a:rPr lang="it-IT" sz="1000" dirty="0">
                <a:latin typeface="Times New Roman" pitchFamily="18" charset="0"/>
                <a:cs typeface="Times New Roman" pitchFamily="18" charset="0"/>
              </a:rPr>
              <a:t>loro, la conferma, </a:t>
            </a:r>
            <a:r>
              <a:rPr lang="it-IT" sz="1000" u="sng" dirty="0">
                <a:latin typeface="Times New Roman" pitchFamily="18" charset="0"/>
                <a:cs typeface="Times New Roman" pitchFamily="18" charset="0"/>
              </a:rPr>
              <a:t>per loro</a:t>
            </a:r>
            <a:r>
              <a:rPr lang="it-IT" sz="1000" dirty="0">
                <a:latin typeface="Times New Roman" pitchFamily="18" charset="0"/>
                <a:cs typeface="Times New Roman" pitchFamily="18" charset="0"/>
              </a:rPr>
              <a:t> interpretabile in: </a:t>
            </a:r>
            <a:r>
              <a:rPr lang="it-IT" sz="1000" dirty="0" smtClean="0">
                <a:latin typeface="Times New Roman" pitchFamily="18" charset="0"/>
                <a:cs typeface="Times New Roman" pitchFamily="18" charset="0"/>
              </a:rPr>
              <a:t>«</a:t>
            </a:r>
            <a:r>
              <a:rPr lang="it-IT" sz="1000" i="1" dirty="0" smtClean="0">
                <a:latin typeface="Times New Roman" pitchFamily="18" charset="0"/>
                <a:cs typeface="Times New Roman" pitchFamily="18" charset="0"/>
              </a:rPr>
              <a:t>La </a:t>
            </a:r>
            <a:r>
              <a:rPr lang="it-IT" sz="1000" i="1" dirty="0">
                <a:latin typeface="Times New Roman" pitchFamily="18" charset="0"/>
                <a:cs typeface="Times New Roman" pitchFamily="18" charset="0"/>
              </a:rPr>
              <a:t>vergine </a:t>
            </a:r>
            <a:r>
              <a:rPr lang="it-IT" sz="1000" i="1" dirty="0" smtClean="0">
                <a:latin typeface="Times New Roman" pitchFamily="18" charset="0"/>
                <a:cs typeface="Times New Roman" pitchFamily="18" charset="0"/>
              </a:rPr>
              <a:t>partorirà </a:t>
            </a:r>
            <a:r>
              <a:rPr lang="it-IT" sz="1000" i="1" dirty="0">
                <a:latin typeface="Times New Roman" pitchFamily="18" charset="0"/>
                <a:cs typeface="Times New Roman" pitchFamily="18" charset="0"/>
              </a:rPr>
              <a:t>un </a:t>
            </a:r>
            <a:r>
              <a:rPr lang="it-IT" sz="1000" i="1" dirty="0" smtClean="0">
                <a:latin typeface="Times New Roman" pitchFamily="18" charset="0"/>
                <a:cs typeface="Times New Roman" pitchFamily="18" charset="0"/>
              </a:rPr>
              <a:t>figlio</a:t>
            </a:r>
            <a:r>
              <a:rPr lang="it-IT" sz="1000" dirty="0" smtClean="0">
                <a:latin typeface="Times New Roman" pitchFamily="18" charset="0"/>
                <a:cs typeface="Times New Roman" pitchFamily="18" charset="0"/>
              </a:rPr>
              <a:t>» (Isaia 7:14)]; notarono </a:t>
            </a:r>
            <a:r>
              <a:rPr lang="it-IT" sz="1000" dirty="0">
                <a:latin typeface="Times New Roman" pitchFamily="18" charset="0"/>
                <a:cs typeface="Times New Roman" pitchFamily="18" charset="0"/>
              </a:rPr>
              <a:t>Venere che era ora sceso nella Vergine, </a:t>
            </a:r>
            <a:r>
              <a:rPr lang="it-IT" sz="1000" dirty="0" smtClean="0">
                <a:latin typeface="Times New Roman" pitchFamily="18" charset="0"/>
                <a:cs typeface="Times New Roman" pitchFamily="18" charset="0"/>
              </a:rPr>
              <a:t>andando in </a:t>
            </a:r>
            <a:r>
              <a:rPr lang="it-IT" sz="1000" dirty="0">
                <a:latin typeface="Times New Roman" pitchFamily="18" charset="0"/>
                <a:cs typeface="Times New Roman" pitchFamily="18" charset="0"/>
              </a:rPr>
              <a:t>congiunzione con la stella </a:t>
            </a:r>
            <a:r>
              <a:rPr lang="it-IT" sz="1000" dirty="0" smtClean="0">
                <a:latin typeface="Times New Roman" pitchFamily="18" charset="0"/>
                <a:cs typeface="Times New Roman" pitchFamily="18" charset="0"/>
              </a:rPr>
              <a:t>Zaniah, come illustra la foto elaborata di fianco. </a:t>
            </a:r>
            <a:r>
              <a:rPr lang="it-IT" sz="1000" dirty="0">
                <a:latin typeface="Times New Roman" pitchFamily="18" charset="0"/>
                <a:cs typeface="Times New Roman" pitchFamily="18" charset="0"/>
              </a:rPr>
              <a:t>Forse, però. ancora non </a:t>
            </a:r>
            <a:r>
              <a:rPr lang="it-IT" sz="1000" dirty="0" smtClean="0">
                <a:latin typeface="Times New Roman" pitchFamily="18" charset="0"/>
                <a:cs typeface="Times New Roman" pitchFamily="18" charset="0"/>
              </a:rPr>
              <a:t>decisero </a:t>
            </a:r>
            <a:r>
              <a:rPr lang="it-IT" sz="1000" dirty="0">
                <a:latin typeface="Times New Roman" pitchFamily="18" charset="0"/>
                <a:cs typeface="Times New Roman" pitchFamily="18" charset="0"/>
              </a:rPr>
              <a:t>di partire </a:t>
            </a:r>
            <a:r>
              <a:rPr lang="it-IT" sz="1000" dirty="0" smtClean="0">
                <a:latin typeface="Times New Roman" pitchFamily="18" charset="0"/>
                <a:cs typeface="Times New Roman" pitchFamily="18" charset="0"/>
              </a:rPr>
              <a:t>allora, per </a:t>
            </a:r>
            <a:r>
              <a:rPr lang="it-IT" sz="1000" dirty="0">
                <a:latin typeface="Times New Roman" pitchFamily="18" charset="0"/>
                <a:cs typeface="Times New Roman" pitchFamily="18" charset="0"/>
              </a:rPr>
              <a:t>andare a Gerusalemme "La città del Re [</a:t>
            </a:r>
            <a:r>
              <a:rPr lang="it-IT" sz="1000" b="1" dirty="0">
                <a:solidFill>
                  <a:srgbClr val="0070C0"/>
                </a:solidFill>
                <a:latin typeface="Times New Roman" pitchFamily="18" charset="0"/>
                <a:cs typeface="Times New Roman" pitchFamily="18" charset="0"/>
              </a:rPr>
              <a:t>LUGAL</a:t>
            </a:r>
            <a:r>
              <a:rPr lang="it-IT" sz="1000" dirty="0">
                <a:solidFill>
                  <a:srgbClr val="0070C0"/>
                </a:solidFill>
                <a:latin typeface="Times New Roman" pitchFamily="18" charset="0"/>
                <a:cs typeface="Times New Roman" pitchFamily="18" charset="0"/>
              </a:rPr>
              <a:t> </a:t>
            </a:r>
            <a:r>
              <a:rPr lang="it-IT" sz="1000" dirty="0">
                <a:latin typeface="Times New Roman" pitchFamily="18" charset="0"/>
                <a:cs typeface="Times New Roman" pitchFamily="18" charset="0"/>
              </a:rPr>
              <a:t>per loro</a:t>
            </a:r>
            <a:r>
              <a:rPr lang="it-IT" sz="1000" dirty="0" smtClean="0">
                <a:latin typeface="Times New Roman" pitchFamily="18" charset="0"/>
                <a:cs typeface="Times New Roman" pitchFamily="18" charset="0"/>
              </a:rPr>
              <a:t>]". </a:t>
            </a:r>
            <a:r>
              <a:rPr lang="it-IT" sz="1000" u="sng" dirty="0" smtClean="0">
                <a:latin typeface="Times New Roman" pitchFamily="18" charset="0"/>
                <a:cs typeface="Times New Roman" pitchFamily="18" charset="0"/>
              </a:rPr>
              <a:t>In </a:t>
            </a:r>
            <a:r>
              <a:rPr lang="it-IT" sz="1000" u="sng" dirty="0">
                <a:latin typeface="Times New Roman" pitchFamily="18" charset="0"/>
                <a:cs typeface="Times New Roman" pitchFamily="18" charset="0"/>
              </a:rPr>
              <a:t>linea d'aria</a:t>
            </a:r>
            <a:r>
              <a:rPr lang="it-IT" sz="1000" dirty="0">
                <a:latin typeface="Times New Roman" pitchFamily="18" charset="0"/>
                <a:cs typeface="Times New Roman" pitchFamily="18" charset="0"/>
              </a:rPr>
              <a:t>, da Saveh a Gerusalemme, sono circa 1500 Km. Per non attraversare le zone desertiche e le molte zone montuose, stimare oltre 3000 km di strada a piedi, credo che sia attendibile. Anche facendo solo 20 Km al giorno di </a:t>
            </a:r>
            <a:r>
              <a:rPr lang="it-IT" sz="1000" dirty="0" smtClean="0">
                <a:latin typeface="Times New Roman" pitchFamily="18" charset="0"/>
                <a:cs typeface="Times New Roman" pitchFamily="18" charset="0"/>
              </a:rPr>
              <a:t>media (con le relative soste), </a:t>
            </a:r>
            <a:r>
              <a:rPr lang="it-IT" sz="1000" dirty="0">
                <a:latin typeface="Times New Roman" pitchFamily="18" charset="0"/>
                <a:cs typeface="Times New Roman" pitchFamily="18" charset="0"/>
              </a:rPr>
              <a:t>il viaggio richiedeva oltre 8 mesi; perciò, dovevano essere certi di cosa avrebbero </a:t>
            </a:r>
            <a:r>
              <a:rPr lang="it-IT" sz="1000" dirty="0" smtClean="0">
                <a:latin typeface="Times New Roman" pitchFamily="18" charset="0"/>
                <a:cs typeface="Times New Roman" pitchFamily="18" charset="0"/>
              </a:rPr>
              <a:t>trovato. Probabilmente </a:t>
            </a:r>
            <a:r>
              <a:rPr lang="it-IT" sz="1000" dirty="0">
                <a:latin typeface="Times New Roman" pitchFamily="18" charset="0"/>
                <a:cs typeface="Times New Roman" pitchFamily="18" charset="0"/>
              </a:rPr>
              <a:t>osservarono altre posizioni astrali prima di </a:t>
            </a:r>
            <a:r>
              <a:rPr lang="it-IT" sz="1000" dirty="0" smtClean="0">
                <a:latin typeface="Times New Roman" pitchFamily="18" charset="0"/>
                <a:cs typeface="Times New Roman" pitchFamily="18" charset="0"/>
              </a:rPr>
              <a:t>partire. Notarono </a:t>
            </a:r>
            <a:r>
              <a:rPr lang="it-IT" sz="1000" dirty="0">
                <a:latin typeface="Times New Roman" pitchFamily="18" charset="0"/>
                <a:cs typeface="Times New Roman" pitchFamily="18" charset="0"/>
              </a:rPr>
              <a:t>che la </a:t>
            </a:r>
            <a:r>
              <a:rPr lang="it-IT" sz="1000" u="sng" dirty="0">
                <a:latin typeface="Times New Roman" pitchFamily="18" charset="0"/>
                <a:cs typeface="Times New Roman" pitchFamily="18" charset="0"/>
              </a:rPr>
              <a:t>Luna</a:t>
            </a:r>
            <a:r>
              <a:rPr lang="it-IT" sz="1000" dirty="0">
                <a:latin typeface="Times New Roman" pitchFamily="18" charset="0"/>
                <a:cs typeface="Times New Roman" pitchFamily="18" charset="0"/>
              </a:rPr>
              <a:t>, il giorno </a:t>
            </a:r>
            <a:r>
              <a:rPr lang="it-IT" sz="1000" b="1" u="sng" dirty="0">
                <a:latin typeface="Times New Roman" pitchFamily="18" charset="0"/>
                <a:cs typeface="Times New Roman" pitchFamily="18" charset="0"/>
              </a:rPr>
              <a:t>3</a:t>
            </a:r>
            <a:r>
              <a:rPr lang="it-IT" sz="1000" u="sng" dirty="0">
                <a:latin typeface="Times New Roman" pitchFamily="18" charset="0"/>
                <a:cs typeface="Times New Roman" pitchFamily="18" charset="0"/>
              </a:rPr>
              <a:t> ottobre 3bc</a:t>
            </a:r>
            <a:r>
              <a:rPr lang="it-IT" sz="1000" dirty="0">
                <a:latin typeface="Times New Roman" pitchFamily="18" charset="0"/>
                <a:cs typeface="Times New Roman" pitchFamily="18" charset="0"/>
              </a:rPr>
              <a:t> era 6 gradi </a:t>
            </a:r>
            <a:r>
              <a:rPr lang="it-IT" sz="1000" u="sng" dirty="0">
                <a:latin typeface="Times New Roman" pitchFamily="18" charset="0"/>
                <a:cs typeface="Times New Roman" pitchFamily="18" charset="0"/>
              </a:rPr>
              <a:t>davanti</a:t>
            </a:r>
            <a:r>
              <a:rPr lang="it-IT" sz="1000" dirty="0">
                <a:latin typeface="Times New Roman" pitchFamily="18" charset="0"/>
                <a:cs typeface="Times New Roman" pitchFamily="18" charset="0"/>
              </a:rPr>
              <a:t> a </a:t>
            </a:r>
            <a:r>
              <a:rPr lang="it-IT" sz="1000" dirty="0" smtClean="0">
                <a:latin typeface="Times New Roman" pitchFamily="18" charset="0"/>
                <a:cs typeface="Times New Roman" pitchFamily="18" charset="0"/>
              </a:rPr>
              <a:t>Giove, il quale </a:t>
            </a:r>
            <a:r>
              <a:rPr lang="it-IT" sz="1000" dirty="0">
                <a:latin typeface="Times New Roman" pitchFamily="18" charset="0"/>
                <a:cs typeface="Times New Roman" pitchFamily="18" charset="0"/>
              </a:rPr>
              <a:t>era 3 gradi </a:t>
            </a:r>
            <a:r>
              <a:rPr lang="it-IT" sz="1000" u="sng" dirty="0">
                <a:latin typeface="Times New Roman" pitchFamily="18" charset="0"/>
                <a:cs typeface="Times New Roman" pitchFamily="18" charset="0"/>
              </a:rPr>
              <a:t>dietro</a:t>
            </a:r>
            <a:r>
              <a:rPr lang="it-IT" sz="1000" dirty="0">
                <a:latin typeface="Times New Roman" pitchFamily="18" charset="0"/>
                <a:cs typeface="Times New Roman" pitchFamily="18" charset="0"/>
              </a:rPr>
              <a:t> a </a:t>
            </a:r>
            <a:r>
              <a:rPr lang="it-IT" sz="1000" b="1" dirty="0" smtClean="0">
                <a:latin typeface="Times New Roman" pitchFamily="18" charset="0"/>
                <a:cs typeface="Times New Roman" pitchFamily="18" charset="0"/>
              </a:rPr>
              <a:t>Regolo</a:t>
            </a:r>
            <a:r>
              <a:rPr lang="it-IT" sz="1000" dirty="0">
                <a:latin typeface="Times New Roman" pitchFamily="18" charset="0"/>
                <a:cs typeface="Times New Roman" pitchFamily="18" charset="0"/>
              </a:rPr>
              <a:t>; il successivo giorno </a:t>
            </a:r>
            <a:r>
              <a:rPr lang="it-IT" sz="1000" b="1" dirty="0">
                <a:latin typeface="Times New Roman" pitchFamily="18" charset="0"/>
                <a:cs typeface="Times New Roman" pitchFamily="18" charset="0"/>
              </a:rPr>
              <a:t>4</a:t>
            </a:r>
            <a:r>
              <a:rPr lang="it-IT" sz="1000" dirty="0">
                <a:latin typeface="Times New Roman" pitchFamily="18" charset="0"/>
                <a:cs typeface="Times New Roman" pitchFamily="18" charset="0"/>
              </a:rPr>
              <a:t>, la </a:t>
            </a:r>
            <a:r>
              <a:rPr lang="it-IT" sz="1000" u="sng" dirty="0">
                <a:latin typeface="Times New Roman" pitchFamily="18" charset="0"/>
                <a:cs typeface="Times New Roman" pitchFamily="18" charset="0"/>
              </a:rPr>
              <a:t>Luna</a:t>
            </a:r>
            <a:r>
              <a:rPr lang="it-IT" sz="1000" dirty="0">
                <a:latin typeface="Times New Roman" pitchFamily="18" charset="0"/>
                <a:cs typeface="Times New Roman" pitchFamily="18" charset="0"/>
              </a:rPr>
              <a:t> si posizionò a 6 gradi </a:t>
            </a:r>
            <a:r>
              <a:rPr lang="it-IT" sz="1000" u="sng" dirty="0">
                <a:latin typeface="Times New Roman" pitchFamily="18" charset="0"/>
                <a:cs typeface="Times New Roman" pitchFamily="18" charset="0"/>
              </a:rPr>
              <a:t>dietro</a:t>
            </a:r>
            <a:r>
              <a:rPr lang="it-IT" sz="1000" dirty="0">
                <a:latin typeface="Times New Roman" pitchFamily="18" charset="0"/>
                <a:cs typeface="Times New Roman" pitchFamily="18" charset="0"/>
              </a:rPr>
              <a:t> a Giove... notarono </a:t>
            </a:r>
            <a:r>
              <a:rPr lang="it-IT" sz="1000" dirty="0" smtClean="0">
                <a:latin typeface="Times New Roman" pitchFamily="18" charset="0"/>
                <a:cs typeface="Times New Roman" pitchFamily="18" charset="0"/>
              </a:rPr>
              <a:t>i segnali riferiti </a:t>
            </a:r>
            <a:r>
              <a:rPr lang="it-IT" sz="1000" dirty="0">
                <a:latin typeface="Times New Roman" pitchFamily="18" charset="0"/>
                <a:cs typeface="Times New Roman" pitchFamily="18" charset="0"/>
              </a:rPr>
              <a:t>a Regolo. Nei giorni successivi, notarono che Giove </a:t>
            </a:r>
            <a:r>
              <a:rPr lang="it-IT" sz="1000" dirty="0" smtClean="0">
                <a:latin typeface="Times New Roman" pitchFamily="18" charset="0"/>
                <a:cs typeface="Times New Roman" pitchFamily="18" charset="0"/>
              </a:rPr>
              <a:t>da retrogrado</a:t>
            </a:r>
            <a:r>
              <a:rPr lang="it-IT" sz="1000" dirty="0">
                <a:latin typeface="Times New Roman" pitchFamily="18" charset="0"/>
                <a:cs typeface="Times New Roman" pitchFamily="18" charset="0"/>
              </a:rPr>
              <a:t>, </a:t>
            </a:r>
            <a:r>
              <a:rPr lang="it-IT" sz="1000" dirty="0" smtClean="0">
                <a:latin typeface="Times New Roman" pitchFamily="18" charset="0"/>
                <a:cs typeface="Times New Roman" pitchFamily="18" charset="0"/>
              </a:rPr>
              <a:t>era tornato ordinario, </a:t>
            </a:r>
            <a:r>
              <a:rPr lang="it-IT" sz="1000" dirty="0">
                <a:latin typeface="Times New Roman" pitchFamily="18" charset="0"/>
                <a:cs typeface="Times New Roman" pitchFamily="18" charset="0"/>
              </a:rPr>
              <a:t>avvicinarsi alla stella Regolo, e il giorno  </a:t>
            </a:r>
            <a:r>
              <a:rPr lang="it-IT" sz="1000" b="1" dirty="0">
                <a:latin typeface="Times New Roman" pitchFamily="18" charset="0"/>
                <a:cs typeface="Times New Roman" pitchFamily="18" charset="0"/>
              </a:rPr>
              <a:t>17 febbraio del 2bc</a:t>
            </a:r>
            <a:r>
              <a:rPr lang="it-IT" sz="1000" dirty="0">
                <a:latin typeface="Times New Roman" pitchFamily="18" charset="0"/>
                <a:cs typeface="Times New Roman" pitchFamily="18" charset="0"/>
              </a:rPr>
              <a:t>, non ebbero più dubbi [</a:t>
            </a:r>
            <a:r>
              <a:rPr lang="it-IT" sz="1000" i="1" u="sng" dirty="0">
                <a:latin typeface="Times New Roman" pitchFamily="18" charset="0"/>
                <a:cs typeface="Times New Roman" pitchFamily="18" charset="0"/>
              </a:rPr>
              <a:t>secondo loro</a:t>
            </a:r>
            <a:r>
              <a:rPr lang="it-IT" sz="1000" dirty="0">
                <a:latin typeface="Times New Roman" pitchFamily="18" charset="0"/>
                <a:cs typeface="Times New Roman" pitchFamily="18" charset="0"/>
              </a:rPr>
              <a:t>]; era il tempo di partire. </a:t>
            </a:r>
            <a:r>
              <a:rPr lang="it-IT" sz="1000" dirty="0" smtClean="0">
                <a:latin typeface="Times New Roman" pitchFamily="18" charset="0"/>
                <a:cs typeface="Times New Roman" pitchFamily="18" charset="0"/>
              </a:rPr>
              <a:t>Essi videro </a:t>
            </a:r>
            <a:r>
              <a:rPr lang="it-IT" sz="1000" dirty="0">
                <a:latin typeface="Times New Roman" pitchFamily="18" charset="0"/>
                <a:cs typeface="Times New Roman" pitchFamily="18" charset="0"/>
              </a:rPr>
              <a:t>tramontare la </a:t>
            </a:r>
            <a:r>
              <a:rPr lang="it-IT" sz="1000" u="sng" dirty="0" smtClean="0">
                <a:latin typeface="Times New Roman" pitchFamily="18" charset="0"/>
                <a:cs typeface="Times New Roman" pitchFamily="18" charset="0"/>
              </a:rPr>
              <a:t>Luna</a:t>
            </a:r>
            <a:r>
              <a:rPr lang="it-IT" sz="1000" dirty="0" smtClean="0">
                <a:latin typeface="Times New Roman" pitchFamily="18" charset="0"/>
                <a:cs typeface="Times New Roman" pitchFamily="18" charset="0"/>
              </a:rPr>
              <a:t> </a:t>
            </a:r>
            <a:r>
              <a:rPr lang="it-IT" sz="1000" dirty="0">
                <a:latin typeface="Times New Roman" pitchFamily="18" charset="0"/>
                <a:cs typeface="Times New Roman" pitchFamily="18" charset="0"/>
              </a:rPr>
              <a:t>in congiunzione </a:t>
            </a:r>
            <a:r>
              <a:rPr lang="it-IT" sz="1000" dirty="0" smtClean="0">
                <a:latin typeface="Times New Roman" pitchFamily="18" charset="0"/>
                <a:cs typeface="Times New Roman" pitchFamily="18" charset="0"/>
              </a:rPr>
              <a:t>e in formazione di </a:t>
            </a:r>
            <a:r>
              <a:rPr lang="it-IT" sz="1000" b="1" dirty="0" smtClean="0">
                <a:latin typeface="Times New Roman" pitchFamily="18" charset="0"/>
                <a:cs typeface="Times New Roman" pitchFamily="18" charset="0"/>
              </a:rPr>
              <a:t>Ka-bar</a:t>
            </a:r>
            <a:r>
              <a:rPr lang="it-IT" sz="1000" dirty="0" smtClean="0">
                <a:latin typeface="Times New Roman" pitchFamily="18" charset="0"/>
                <a:cs typeface="Times New Roman" pitchFamily="18" charset="0"/>
              </a:rPr>
              <a:t>, con </a:t>
            </a:r>
            <a:r>
              <a:rPr lang="it-IT" sz="1000" u="sng" dirty="0">
                <a:latin typeface="Times New Roman" pitchFamily="18" charset="0"/>
                <a:cs typeface="Times New Roman" pitchFamily="18" charset="0"/>
              </a:rPr>
              <a:t>Giove</a:t>
            </a:r>
            <a:r>
              <a:rPr lang="it-IT" sz="1000" dirty="0">
                <a:latin typeface="Times New Roman" pitchFamily="18" charset="0"/>
                <a:cs typeface="Times New Roman" pitchFamily="18" charset="0"/>
              </a:rPr>
              <a:t>, </a:t>
            </a:r>
            <a:r>
              <a:rPr lang="it-IT" sz="1000" dirty="0" smtClean="0">
                <a:latin typeface="Times New Roman" pitchFamily="18" charset="0"/>
                <a:cs typeface="Times New Roman" pitchFamily="18" charset="0"/>
              </a:rPr>
              <a:t>e con </a:t>
            </a:r>
            <a:r>
              <a:rPr lang="it-IT" sz="1000" dirty="0">
                <a:latin typeface="Times New Roman" pitchFamily="18" charset="0"/>
                <a:cs typeface="Times New Roman" pitchFamily="18" charset="0"/>
              </a:rPr>
              <a:t>Regolo fra i due astri distanti </a:t>
            </a:r>
            <a:r>
              <a:rPr lang="it-IT" sz="1000" dirty="0" smtClean="0">
                <a:latin typeface="Times New Roman" pitchFamily="18" charset="0"/>
                <a:cs typeface="Times New Roman" pitchFamily="18" charset="0"/>
              </a:rPr>
              <a:t>meno di 2 </a:t>
            </a:r>
            <a:r>
              <a:rPr lang="it-IT" sz="1000" dirty="0">
                <a:latin typeface="Times New Roman" pitchFamily="18" charset="0"/>
                <a:cs typeface="Times New Roman" pitchFamily="18" charset="0"/>
              </a:rPr>
              <a:t>gradi fra loro. E' ragionevole ritenere che partissero dalla zona di </a:t>
            </a:r>
            <a:r>
              <a:rPr lang="it-IT" sz="1000" dirty="0" smtClean="0">
                <a:latin typeface="Times New Roman" pitchFamily="18" charset="0"/>
                <a:cs typeface="Times New Roman" pitchFamily="18" charset="0"/>
              </a:rPr>
              <a:t>Saveh, </a:t>
            </a:r>
            <a:r>
              <a:rPr lang="it-IT" sz="1000" i="1" u="sng" dirty="0">
                <a:latin typeface="Times New Roman" pitchFamily="18" charset="0"/>
                <a:cs typeface="Times New Roman" pitchFamily="18" charset="0"/>
              </a:rPr>
              <a:t>in quei </a:t>
            </a:r>
            <a:r>
              <a:rPr lang="it-IT" sz="1000" i="1" u="sng" dirty="0" smtClean="0">
                <a:latin typeface="Times New Roman" pitchFamily="18" charset="0"/>
                <a:cs typeface="Times New Roman" pitchFamily="18" charset="0"/>
              </a:rPr>
              <a:t>giorni</a:t>
            </a:r>
            <a:r>
              <a:rPr lang="it-IT" sz="1000" dirty="0" smtClean="0">
                <a:latin typeface="Times New Roman" pitchFamily="18" charset="0"/>
                <a:cs typeface="Times New Roman" pitchFamily="18" charset="0"/>
              </a:rPr>
              <a:t>. E’ difficile determinare il percorso che fecero. Le moderne vie delle mappe moderne certamente non c’erano allora. Se dovettero evitare la catena montuosa a nord di Bagdad, dovettero dirigersi verso l’attuale Turchia. In ogni caso, i 1500 Km di linea d’aria, potrebbero esser stati  quasi raddoppiati. Il racconto biblico dice che videro la sua stella mentre erano [ancora in viaggio] o </a:t>
            </a:r>
            <a:r>
              <a:rPr lang="it-IT" sz="1000" u="sng" dirty="0" smtClean="0">
                <a:latin typeface="Times New Roman" pitchFamily="18" charset="0"/>
                <a:cs typeface="Times New Roman" pitchFamily="18" charset="0"/>
              </a:rPr>
              <a:t>in oriente</a:t>
            </a:r>
            <a:r>
              <a:rPr lang="it-IT" sz="1000" dirty="0" smtClean="0">
                <a:latin typeface="Times New Roman" pitchFamily="18" charset="0"/>
                <a:cs typeface="Times New Roman" pitchFamily="18" charset="0"/>
              </a:rPr>
              <a:t>.</a:t>
            </a:r>
            <a:endParaRPr lang="it-IT" sz="1000" u="sng" dirty="0">
              <a:latin typeface="Times New Roman" pitchFamily="18" charset="0"/>
              <a:cs typeface="Times New Roman" pitchFamily="18" charset="0"/>
            </a:endParaRPr>
          </a:p>
        </p:txBody>
      </p:sp>
      <p:pic>
        <p:nvPicPr>
          <p:cNvPr id="4" name="Immagin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2920" y="2974382"/>
            <a:ext cx="5673079" cy="2188228"/>
          </a:xfrm>
          <a:prstGeom prst="rect">
            <a:avLst/>
          </a:prstGeom>
        </p:spPr>
      </p:pic>
      <p:sp>
        <p:nvSpPr>
          <p:cNvPr id="5" name="Rettangolo 4"/>
          <p:cNvSpPr/>
          <p:nvPr/>
        </p:nvSpPr>
        <p:spPr>
          <a:xfrm>
            <a:off x="1784648" y="404664"/>
            <a:ext cx="576064" cy="504056"/>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p:cNvSpPr/>
          <p:nvPr/>
        </p:nvSpPr>
        <p:spPr>
          <a:xfrm>
            <a:off x="1136576" y="4101790"/>
            <a:ext cx="432048" cy="40733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 name="Immagine 6"/>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5552" y="5157192"/>
            <a:ext cx="2808312" cy="1697177"/>
          </a:xfrm>
          <a:prstGeom prst="rect">
            <a:avLst/>
          </a:prstGeom>
          <a:ln w="19050">
            <a:solidFill>
              <a:srgbClr val="FF0000"/>
            </a:solidFill>
          </a:ln>
        </p:spPr>
      </p:pic>
      <p:sp>
        <p:nvSpPr>
          <p:cNvPr id="8" name="CasellaDiTesto 7"/>
          <p:cNvSpPr txBox="1"/>
          <p:nvPr/>
        </p:nvSpPr>
        <p:spPr>
          <a:xfrm>
            <a:off x="2792759" y="5100280"/>
            <a:ext cx="7113240" cy="1785104"/>
          </a:xfrm>
          <a:prstGeom prst="rect">
            <a:avLst/>
          </a:prstGeom>
          <a:noFill/>
        </p:spPr>
        <p:txBody>
          <a:bodyPr wrap="square" rtlCol="0">
            <a:spAutoFit/>
          </a:bodyPr>
          <a:lstStyle/>
          <a:p>
            <a:pPr algn="just"/>
            <a:r>
              <a:rPr lang="it-IT" sz="1000" dirty="0" smtClean="0">
                <a:latin typeface="Times New Roman" pitchFamily="18" charset="0"/>
                <a:cs typeface="Times New Roman" pitchFamily="18" charset="0"/>
              </a:rPr>
              <a:t>La «stella» </a:t>
            </a:r>
            <a:r>
              <a:rPr lang="it-IT" sz="1000" dirty="0">
                <a:latin typeface="Times New Roman" pitchFamily="18" charset="0"/>
                <a:cs typeface="Times New Roman" pitchFamily="18" charset="0"/>
              </a:rPr>
              <a:t>brillante </a:t>
            </a:r>
            <a:r>
              <a:rPr lang="it-IT" sz="1000" dirty="0" smtClean="0">
                <a:latin typeface="Times New Roman" pitchFamily="18" charset="0"/>
                <a:cs typeface="Times New Roman" pitchFamily="18" charset="0"/>
              </a:rPr>
              <a:t>che videro «davanti al Leone», del </a:t>
            </a:r>
            <a:r>
              <a:rPr lang="it-IT" sz="1000" b="1" dirty="0" smtClean="0">
                <a:latin typeface="Times New Roman" pitchFamily="18" charset="0"/>
                <a:cs typeface="Times New Roman" pitchFamily="18" charset="0"/>
              </a:rPr>
              <a:t>12 agosto 3bc</a:t>
            </a:r>
            <a:r>
              <a:rPr lang="it-IT" sz="1000" dirty="0" smtClean="0">
                <a:latin typeface="Times New Roman" pitchFamily="18" charset="0"/>
                <a:cs typeface="Times New Roman" pitchFamily="18" charset="0"/>
              </a:rPr>
              <a:t>, non era quella riferita dagli astrologi ad Erode, perché sarebbero arrivati a Gerusalemme circa 10 mesi prima, ma servì a loro come segno evidente che il tempo della venuta del promesso messia riferito da Daniele, era davvero giunto. È ragionevole ipotizzare, che gli astrologi del paese dei Magi, partissero dopo ave osservato la conferma sopra illustrata, o </a:t>
            </a:r>
            <a:r>
              <a:rPr lang="it-IT" sz="1000" b="1" dirty="0" smtClean="0">
                <a:latin typeface="Times New Roman" pitchFamily="18" charset="0"/>
                <a:cs typeface="Times New Roman" pitchFamily="18" charset="0"/>
              </a:rPr>
              <a:t>in Febbraio del 2 bc</a:t>
            </a:r>
            <a:r>
              <a:rPr lang="it-IT" sz="1000" dirty="0" smtClean="0">
                <a:latin typeface="Times New Roman" pitchFamily="18" charset="0"/>
                <a:cs typeface="Times New Roman" pitchFamily="18" charset="0"/>
              </a:rPr>
              <a:t>. Pertanto, come illustro nella diapositiva successiva, la stella riferita in Matteo 2.2, deve essere stata la </a:t>
            </a:r>
            <a:r>
              <a:rPr lang="it-IT" sz="1000" i="1" dirty="0" smtClean="0">
                <a:latin typeface="Times New Roman" pitchFamily="18" charset="0"/>
                <a:cs typeface="Times New Roman" pitchFamily="18" charset="0"/>
              </a:rPr>
              <a:t>successiva</a:t>
            </a:r>
            <a:r>
              <a:rPr lang="it-IT" sz="1000" dirty="0" smtClean="0">
                <a:latin typeface="Times New Roman" pitchFamily="18" charset="0"/>
                <a:cs typeface="Times New Roman" pitchFamily="18" charset="0"/>
              </a:rPr>
              <a:t> e più luminosa congiunzione di Giove con Venere dietro alla stella Regolo del leone, appunto del </a:t>
            </a:r>
            <a:r>
              <a:rPr lang="it-IT" sz="1000" b="1" dirty="0" smtClean="0">
                <a:latin typeface="Times New Roman" pitchFamily="18" charset="0"/>
                <a:cs typeface="Times New Roman" pitchFamily="18" charset="0"/>
              </a:rPr>
              <a:t>17 giugno del 2bc</a:t>
            </a:r>
            <a:r>
              <a:rPr lang="it-IT" sz="1000" dirty="0" smtClean="0">
                <a:latin typeface="Times New Roman" pitchFamily="18" charset="0"/>
                <a:cs typeface="Times New Roman" pitchFamily="18" charset="0"/>
              </a:rPr>
              <a:t>. In quel momento, gli astronomi e astrologi del paese dei Magi, poterono essere a circa metà cammino della impervia strada che dalla città di Saveh doveva portarli a Gerusalemme… poiché già sapevano che a Gerusalemme [la città del re] avrebbero dovuto andare. Stimando che tale molto luminosa stella potesse corrispondere a quella vista dai pastori in Betlemme, sarebbe ragionevole porre la nascita di Gesù almeno nella metà del mese di giugno del 2 e.v. Pertanto, i fenomeni astrali, comete, congiunzioni, o eccezionali posizioni astrali, servirono a quegli astrologi, per capire «i tempi» relativi alla profezia di Daniele riguardo al messia che </a:t>
            </a:r>
            <a:r>
              <a:rPr lang="it-IT" sz="1000" u="sng" dirty="0" smtClean="0">
                <a:latin typeface="Times New Roman" pitchFamily="18" charset="0"/>
                <a:cs typeface="Times New Roman" pitchFamily="18" charset="0"/>
              </a:rPr>
              <a:t>avrebbe dovuto nascere in Giudea</a:t>
            </a:r>
            <a:r>
              <a:rPr lang="it-IT" sz="1000" dirty="0" smtClean="0">
                <a:latin typeface="Times New Roman" pitchFamily="18" charset="0"/>
                <a:cs typeface="Times New Roman" pitchFamily="18" charset="0"/>
              </a:rPr>
              <a:t>. Non seguivano </a:t>
            </a:r>
            <a:r>
              <a:rPr lang="it-IT" sz="1000" b="1" dirty="0" smtClean="0">
                <a:latin typeface="Times New Roman" pitchFamily="18" charset="0"/>
                <a:cs typeface="Times New Roman" pitchFamily="18" charset="0"/>
              </a:rPr>
              <a:t>una stella,</a:t>
            </a:r>
            <a:r>
              <a:rPr lang="it-IT" sz="1000" dirty="0" smtClean="0">
                <a:latin typeface="Times New Roman" pitchFamily="18" charset="0"/>
                <a:cs typeface="Times New Roman" pitchFamily="18" charset="0"/>
              </a:rPr>
              <a:t> per andare a Gerusalemme… la strada la avevano già ben pianificata.</a:t>
            </a:r>
            <a:endParaRPr lang="it-IT" sz="1000" dirty="0">
              <a:latin typeface="Times New Roman" pitchFamily="18" charset="0"/>
              <a:cs typeface="Times New Roman" pitchFamily="18" charset="0"/>
            </a:endParaRPr>
          </a:p>
        </p:txBody>
      </p:sp>
    </p:spTree>
    <p:extLst>
      <p:ext uri="{BB962C8B-B14F-4D97-AF65-F5344CB8AC3E}">
        <p14:creationId xmlns:p14="http://schemas.microsoft.com/office/powerpoint/2010/main" val="4288841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5404"/>
            <a:ext cx="9906000" cy="4033070"/>
          </a:xfrm>
          <a:prstGeom prst="rect">
            <a:avLst/>
          </a:prstGeom>
        </p:spPr>
      </p:pic>
      <p:pic>
        <p:nvPicPr>
          <p:cNvPr id="3" name="Immagine 2"/>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 y="4038475"/>
            <a:ext cx="3296815" cy="2825167"/>
          </a:xfrm>
          <a:prstGeom prst="rect">
            <a:avLst/>
          </a:prstGeom>
          <a:ln w="19050">
            <a:solidFill>
              <a:srgbClr val="FFC000"/>
            </a:solidFill>
          </a:ln>
        </p:spPr>
      </p:pic>
      <p:sp>
        <p:nvSpPr>
          <p:cNvPr id="4" name="CasellaDiTesto 3"/>
          <p:cNvSpPr txBox="1"/>
          <p:nvPr/>
        </p:nvSpPr>
        <p:spPr>
          <a:xfrm>
            <a:off x="3224808" y="4005063"/>
            <a:ext cx="4032448" cy="2862322"/>
          </a:xfrm>
          <a:prstGeom prst="rect">
            <a:avLst/>
          </a:prstGeom>
          <a:noFill/>
        </p:spPr>
        <p:txBody>
          <a:bodyPr wrap="square" rtlCol="0">
            <a:spAutoFit/>
          </a:bodyPr>
          <a:lstStyle/>
          <a:p>
            <a:pPr algn="just"/>
            <a:r>
              <a:rPr lang="it-IT" sz="900" dirty="0" smtClean="0">
                <a:latin typeface="Times New Roman" pitchFamily="18" charset="0"/>
                <a:cs typeface="Times New Roman" pitchFamily="18" charset="0"/>
              </a:rPr>
              <a:t>Mentre gli astrologi erano in viaggio da diversi mesi, continuando ad osservare il cielo in relazione a Regolo e a Giove, il </a:t>
            </a:r>
            <a:r>
              <a:rPr lang="it-IT" sz="900" u="sng" dirty="0" smtClean="0">
                <a:latin typeface="Times New Roman" pitchFamily="18" charset="0"/>
                <a:cs typeface="Times New Roman" pitchFamily="18" charset="0"/>
              </a:rPr>
              <a:t>12 aprile del 2bc</a:t>
            </a:r>
            <a:r>
              <a:rPr lang="it-IT" sz="900" dirty="0" smtClean="0">
                <a:latin typeface="Times New Roman" pitchFamily="18" charset="0"/>
                <a:cs typeface="Times New Roman" pitchFamily="18" charset="0"/>
              </a:rPr>
              <a:t> poterono osservare che, mentre Giove si manteneva quasi stazionario davanti a Regolo, in quel giorno la Luna entrava in congiunzione a formazione di </a:t>
            </a:r>
            <a:r>
              <a:rPr lang="it-IT" sz="900" b="1" dirty="0" smtClean="0">
                <a:latin typeface="Times New Roman" pitchFamily="18" charset="0"/>
                <a:cs typeface="Times New Roman" pitchFamily="18" charset="0"/>
              </a:rPr>
              <a:t>Ka-bar</a:t>
            </a:r>
            <a:r>
              <a:rPr lang="it-IT" sz="900" dirty="0" smtClean="0">
                <a:latin typeface="Times New Roman" pitchFamily="18" charset="0"/>
                <a:cs typeface="Times New Roman" pitchFamily="18" charset="0"/>
              </a:rPr>
              <a:t> di 2 gradi, con regolo e Giove opposti a d esso, includendo quindi pure il «piccolo re» o la stellina 31 Leo. Notarono poi, che Giove aveva ripreso a muoversi ordinario verso Regolo e, come illustra l'elaborato bordato arancio, un mese lunare dopo, o il </a:t>
            </a:r>
            <a:r>
              <a:rPr lang="it-IT" sz="900" u="sng" dirty="0" smtClean="0">
                <a:latin typeface="Times New Roman" pitchFamily="18" charset="0"/>
                <a:cs typeface="Times New Roman" pitchFamily="18" charset="0"/>
              </a:rPr>
              <a:t>10 maggio del 2bc</a:t>
            </a:r>
            <a:r>
              <a:rPr lang="it-IT" sz="900" dirty="0" smtClean="0">
                <a:latin typeface="Times New Roman" pitchFamily="18" charset="0"/>
                <a:cs typeface="Times New Roman" pitchFamily="18" charset="0"/>
              </a:rPr>
              <a:t>, [loro], dovettero aver compreso che qualcosa di importante si stava verificando in Giudea, anche se erano ancora a circa 5 mesi di viaggio distanti da Gerusalemme. Videro, infatti, che La Luna e la stellina 31 Leo tramontavano insieme, mentre la Luna era a due gradi da Giove, che era sopra a Regolo. Forse con emozione, videro che in quei giorni, </a:t>
            </a:r>
            <a:r>
              <a:rPr lang="it-IT" sz="900" u="sng" dirty="0" smtClean="0">
                <a:latin typeface="Times New Roman" pitchFamily="18" charset="0"/>
                <a:cs typeface="Times New Roman" pitchFamily="18" charset="0"/>
              </a:rPr>
              <a:t>Venere</a:t>
            </a:r>
            <a:r>
              <a:rPr lang="it-IT" sz="900" dirty="0" smtClean="0">
                <a:latin typeface="Times New Roman" pitchFamily="18" charset="0"/>
                <a:cs typeface="Times New Roman" pitchFamily="18" charset="0"/>
              </a:rPr>
              <a:t> [per loro, forse, la «</a:t>
            </a:r>
            <a:r>
              <a:rPr lang="it-IT" sz="900" i="1" dirty="0" smtClean="0">
                <a:latin typeface="Times New Roman" pitchFamily="18" charset="0"/>
                <a:cs typeface="Times New Roman" pitchFamily="18" charset="0"/>
              </a:rPr>
              <a:t>luminosa stella</a:t>
            </a:r>
            <a:r>
              <a:rPr lang="it-IT" sz="900" dirty="0" smtClean="0">
                <a:latin typeface="Times New Roman" pitchFamily="18" charset="0"/>
                <a:cs typeface="Times New Roman" pitchFamily="18" charset="0"/>
              </a:rPr>
              <a:t>»], che correva veloce verso Regolo e divenendo molto luminoso. [il giorno 12 maggio 2bc Venere era in </a:t>
            </a:r>
            <a:r>
              <a:rPr lang="it-IT" sz="900" u="sng" dirty="0" smtClean="0">
                <a:latin typeface="Times New Roman" pitchFamily="18" charset="0"/>
                <a:cs typeface="Times New Roman" pitchFamily="18" charset="0"/>
              </a:rPr>
              <a:t>massima elongazione ovest</a:t>
            </a:r>
            <a:r>
              <a:rPr lang="it-IT" sz="900" dirty="0" smtClean="0">
                <a:latin typeface="Times New Roman" pitchFamily="18" charset="0"/>
                <a:cs typeface="Times New Roman" pitchFamily="18" charset="0"/>
              </a:rPr>
              <a:t>, con magnitudo -4.2]. Forse, in quei giorni, si accamparono per studiare bene come gli astri che vedevano stavano confermando ciò che si aspettavano. E lo videro… </a:t>
            </a:r>
            <a:r>
              <a:rPr lang="it-IT" sz="900" dirty="0">
                <a:latin typeface="Times New Roman" pitchFamily="18" charset="0"/>
                <a:cs typeface="Times New Roman" pitchFamily="18" charset="0"/>
              </a:rPr>
              <a:t>I</a:t>
            </a:r>
            <a:r>
              <a:rPr lang="it-IT" sz="900" dirty="0" smtClean="0">
                <a:latin typeface="Times New Roman" pitchFamily="18" charset="0"/>
                <a:cs typeface="Times New Roman" pitchFamily="18" charset="0"/>
              </a:rPr>
              <a:t>l </a:t>
            </a:r>
            <a:r>
              <a:rPr lang="it-IT" sz="900" b="1" dirty="0" smtClean="0">
                <a:latin typeface="Times New Roman" pitchFamily="18" charset="0"/>
                <a:cs typeface="Times New Roman" pitchFamily="18" charset="0"/>
              </a:rPr>
              <a:t>giorno 17 giugno del 2 a.e.v</a:t>
            </a:r>
            <a:r>
              <a:rPr lang="it-IT" sz="900" dirty="0" smtClean="0">
                <a:latin typeface="Times New Roman" pitchFamily="18" charset="0"/>
                <a:cs typeface="Times New Roman" pitchFamily="18" charset="0"/>
              </a:rPr>
              <a:t>., poterono vedere la congiunzione Giove-Venere, mentre tramontava Mercurio, illustrata qui a destra, e illustrata in 1.1. Nella prossima diapositiva, mostrerò l’eccezionalità della congiunzione che fu di pochi secondi di grado, a 6 gradi dietro al Leone, e fu </a:t>
            </a:r>
            <a:r>
              <a:rPr lang="it-IT" sz="900" u="sng" dirty="0" smtClean="0">
                <a:latin typeface="Times New Roman" pitchFamily="18" charset="0"/>
                <a:cs typeface="Times New Roman" pitchFamily="18" charset="0"/>
              </a:rPr>
              <a:t>dopo</a:t>
            </a:r>
            <a:r>
              <a:rPr lang="it-IT" sz="900" dirty="0" smtClean="0">
                <a:latin typeface="Times New Roman" pitchFamily="18" charset="0"/>
                <a:cs typeface="Times New Roman" pitchFamily="18" charset="0"/>
              </a:rPr>
              <a:t> che ci fu una preventiva congiunzione simile, di 22’ di grado davanti </a:t>
            </a:r>
            <a:r>
              <a:rPr lang="it-IT" sz="900" dirty="0">
                <a:latin typeface="Times New Roman" pitchFamily="18" charset="0"/>
                <a:cs typeface="Times New Roman" pitchFamily="18" charset="0"/>
              </a:rPr>
              <a:t>a</a:t>
            </a:r>
            <a:r>
              <a:rPr lang="it-IT" sz="900" dirty="0" smtClean="0">
                <a:latin typeface="Times New Roman" pitchFamily="18" charset="0"/>
                <a:cs typeface="Times New Roman" pitchFamily="18" charset="0"/>
              </a:rPr>
              <a:t> Regolo.</a:t>
            </a:r>
            <a:endParaRPr lang="it-IT" sz="900" dirty="0">
              <a:latin typeface="Times New Roman" pitchFamily="18" charset="0"/>
              <a:cs typeface="Times New Roman" pitchFamily="18" charset="0"/>
            </a:endParaRPr>
          </a:p>
        </p:txBody>
      </p:sp>
      <p:pic>
        <p:nvPicPr>
          <p:cNvPr id="5" name="Immagine 4"/>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257255" y="4038475"/>
            <a:ext cx="2648745" cy="2809100"/>
          </a:xfrm>
          <a:prstGeom prst="rect">
            <a:avLst/>
          </a:prstGeom>
          <a:ln w="28575">
            <a:solidFill>
              <a:srgbClr val="FF0000"/>
            </a:solidFill>
          </a:ln>
        </p:spPr>
      </p:pic>
    </p:spTree>
    <p:extLst>
      <p:ext uri="{BB962C8B-B14F-4D97-AF65-F5344CB8AC3E}">
        <p14:creationId xmlns:p14="http://schemas.microsoft.com/office/powerpoint/2010/main" val="2478187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0" y="-4161"/>
            <a:ext cx="9906000" cy="5377377"/>
          </a:xfrm>
          <a:prstGeom prst="rect">
            <a:avLst/>
          </a:prstGeom>
        </p:spPr>
      </p:pic>
      <p:cxnSp>
        <p:nvCxnSpPr>
          <p:cNvPr id="4" name="Connettore 1 3"/>
          <p:cNvCxnSpPr/>
          <p:nvPr/>
        </p:nvCxnSpPr>
        <p:spPr>
          <a:xfrm>
            <a:off x="0" y="1044423"/>
            <a:ext cx="632520" cy="0"/>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 name="Connettore 1 4"/>
          <p:cNvCxnSpPr/>
          <p:nvPr/>
        </p:nvCxnSpPr>
        <p:spPr>
          <a:xfrm flipV="1">
            <a:off x="416496" y="3573088"/>
            <a:ext cx="0" cy="143979"/>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CasellaDiTesto 7"/>
          <p:cNvSpPr txBox="1"/>
          <p:nvPr/>
        </p:nvSpPr>
        <p:spPr>
          <a:xfrm>
            <a:off x="0" y="5373216"/>
            <a:ext cx="9906000" cy="1477328"/>
          </a:xfrm>
          <a:prstGeom prst="rect">
            <a:avLst/>
          </a:prstGeom>
          <a:noFill/>
        </p:spPr>
        <p:txBody>
          <a:bodyPr wrap="square" rtlCol="0">
            <a:spAutoFit/>
          </a:bodyPr>
          <a:lstStyle/>
          <a:p>
            <a:pPr algn="just"/>
            <a:r>
              <a:rPr lang="it-IT" sz="1000" dirty="0" smtClean="0">
                <a:latin typeface="Times New Roman" pitchFamily="18" charset="0"/>
                <a:cs typeface="Times New Roman" pitchFamily="18" charset="0"/>
              </a:rPr>
              <a:t>Quando gli astronomi-astrologi del paese dei Magi, videro la potente magnitudo totale, quasi certamente -7 o più, non ebbero più dubbi. Un evento straordinario doveva essere aver avuto luogo [secondo loro] a Gerusalemme; evento che certamente faceva parte della profezia di Daniele in merito a un messia [nato] forse proprio in quel giorno. Di indicativo e interessante, è il fatto che una congiunzione simile, ma di magnitudo leggermente inferiore (-6), si era già presentata pochi mesi prima, in Agosto del 3bc, davanti alla stella Regolo, principale stella della costellazione del Leone, con </a:t>
            </a:r>
            <a:r>
              <a:rPr lang="it-IT" sz="1000" b="1" u="sng" dirty="0" smtClean="0">
                <a:latin typeface="Times New Roman" pitchFamily="18" charset="0"/>
                <a:cs typeface="Times New Roman" pitchFamily="18" charset="0"/>
              </a:rPr>
              <a:t>22 primi</a:t>
            </a:r>
            <a:r>
              <a:rPr lang="it-IT" sz="1000" dirty="0" smtClean="0">
                <a:latin typeface="Times New Roman" pitchFamily="18" charset="0"/>
                <a:cs typeface="Times New Roman" pitchFamily="18" charset="0"/>
              </a:rPr>
              <a:t> di grado. Immaginate di racchiudere la magnitudo luminosa della Luna piena [sì, il quel giorno era proprio la luna piena], in un punto stellare! Un punto così luminoso, potrebbe essere visto anche durante il giorno [la luna è visibile anche di giorno]. L’elaborato sopra, illustra la stretta congiunzione [ottica] fra Giove e Venere; i due </a:t>
            </a:r>
            <a:r>
              <a:rPr lang="it-IT" sz="1000" b="1" u="sng" dirty="0" smtClean="0">
                <a:latin typeface="Times New Roman" pitchFamily="18" charset="0"/>
                <a:cs typeface="Times New Roman" pitchFamily="18" charset="0"/>
              </a:rPr>
              <a:t>centri</a:t>
            </a:r>
            <a:r>
              <a:rPr lang="it-IT" sz="1000" dirty="0" smtClean="0">
                <a:latin typeface="Times New Roman" pitchFamily="18" charset="0"/>
                <a:cs typeface="Times New Roman" pitchFamily="18" charset="0"/>
              </a:rPr>
              <a:t> planetari, erano praticamente fusi, a occhio nudo. Il raggio del FoV indicatore, misura circa </a:t>
            </a:r>
            <a:r>
              <a:rPr lang="it-IT" sz="1000" b="1" u="sng" dirty="0" smtClean="0">
                <a:latin typeface="Times New Roman" pitchFamily="18" charset="0"/>
                <a:cs typeface="Times New Roman" pitchFamily="18" charset="0"/>
              </a:rPr>
              <a:t>30 </a:t>
            </a:r>
            <a:r>
              <a:rPr lang="it-IT" sz="1000" dirty="0" smtClean="0">
                <a:latin typeface="Times New Roman" pitchFamily="18" charset="0"/>
                <a:cs typeface="Times New Roman" pitchFamily="18" charset="0"/>
              </a:rPr>
              <a:t>secondi di grado; la congiunzione astronomica, fu praticamente a zero. Nell’elaborato, per mostrare quanto fossero otticamente vicini gli astri al momento qui osservato, ho dovuto ingrandire lo zoom a 1024x. Come indica lo sky Diary, in quella sera era pure una </a:t>
            </a:r>
            <a:r>
              <a:rPr lang="it-IT" sz="1000" u="sng" dirty="0" smtClean="0">
                <a:latin typeface="Times New Roman" pitchFamily="18" charset="0"/>
                <a:cs typeface="Times New Roman" pitchFamily="18" charset="0"/>
              </a:rPr>
              <a:t>Luna piena</a:t>
            </a:r>
            <a:r>
              <a:rPr lang="it-IT" sz="1000" dirty="0" smtClean="0">
                <a:latin typeface="Times New Roman" pitchFamily="18" charset="0"/>
                <a:cs typeface="Times New Roman" pitchFamily="18" charset="0"/>
              </a:rPr>
              <a:t>. Sole e Luna erano infatti allineati in opposizione </a:t>
            </a:r>
            <a:r>
              <a:rPr lang="it-IT" sz="1000" b="1" dirty="0" smtClean="0">
                <a:latin typeface="Times New Roman" pitchFamily="18" charset="0"/>
                <a:cs typeface="Times New Roman" pitchFamily="18" charset="0"/>
              </a:rPr>
              <a:t>DKD</a:t>
            </a:r>
            <a:r>
              <a:rPr lang="it-IT" sz="1000" dirty="0" smtClean="0">
                <a:latin typeface="Times New Roman" pitchFamily="18" charset="0"/>
                <a:cs typeface="Times New Roman" pitchFamily="18" charset="0"/>
              </a:rPr>
              <a:t> appena sotto l’orizzonte visibile, infatti ci fu eclisse parziale (90%) di Luna, che però non fu visibile sul posto, essendo il suo geo centro molto più a Ovest. Nel libro: «La ragione della Bibbia», ho trattato questi eventi astronomici, in una prima stima di possibile coincidenza astrale con la nascita di Gesù. (Genesi 1.14)</a:t>
            </a:r>
            <a:endParaRPr lang="it-IT" sz="1000" dirty="0">
              <a:latin typeface="Times New Roman" pitchFamily="18" charset="0"/>
              <a:cs typeface="Times New Roman" pitchFamily="18" charset="0"/>
            </a:endParaRPr>
          </a:p>
        </p:txBody>
      </p:sp>
    </p:spTree>
    <p:extLst>
      <p:ext uri="{BB962C8B-B14F-4D97-AF65-F5344CB8AC3E}">
        <p14:creationId xmlns:p14="http://schemas.microsoft.com/office/powerpoint/2010/main" val="2966475256"/>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5001</TotalTime>
  <Words>2810</Words>
  <Application>Microsoft Office PowerPoint</Application>
  <PresentationFormat>A4 (21x29,7 cm)</PresentationFormat>
  <Paragraphs>20</Paragraphs>
  <Slides>8</Slides>
  <Notes>0</Notes>
  <HiddenSlides>0</HiddenSlides>
  <MMClips>0</MMClips>
  <ScaleCrop>false</ScaleCrop>
  <HeadingPairs>
    <vt:vector size="4" baseType="variant">
      <vt:variant>
        <vt:lpstr>Tema</vt:lpstr>
      </vt:variant>
      <vt:variant>
        <vt:i4>1</vt:i4>
      </vt:variant>
      <vt:variant>
        <vt:lpstr>Titoli diapositive</vt:lpstr>
      </vt:variant>
      <vt:variant>
        <vt:i4>8</vt:i4>
      </vt:variant>
    </vt:vector>
  </HeadingPairs>
  <TitlesOfParts>
    <vt:vector size="9" baseType="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Giuseppe Monseppe</dc:creator>
  <cp:lastModifiedBy>Giuseppe Monseppe</cp:lastModifiedBy>
  <cp:revision>114</cp:revision>
  <dcterms:created xsi:type="dcterms:W3CDTF">2025-01-09T08:11:58Z</dcterms:created>
  <dcterms:modified xsi:type="dcterms:W3CDTF">2025-02-09T09:32:05Z</dcterms:modified>
</cp:coreProperties>
</file>